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9"/>
  </p:notesMasterIdLst>
  <p:sldIdLst>
    <p:sldId id="278" r:id="rId2"/>
    <p:sldId id="279" r:id="rId3"/>
    <p:sldId id="281" r:id="rId4"/>
    <p:sldId id="284" r:id="rId5"/>
    <p:sldId id="305" r:id="rId6"/>
    <p:sldId id="282" r:id="rId7"/>
    <p:sldId id="285" r:id="rId8"/>
    <p:sldId id="286" r:id="rId9"/>
    <p:sldId id="287" r:id="rId10"/>
    <p:sldId id="289" r:id="rId11"/>
    <p:sldId id="290" r:id="rId12"/>
    <p:sldId id="291" r:id="rId13"/>
    <p:sldId id="292" r:id="rId14"/>
    <p:sldId id="293" r:id="rId15"/>
    <p:sldId id="306" r:id="rId16"/>
    <p:sldId id="294" r:id="rId17"/>
    <p:sldId id="307" r:id="rId18"/>
    <p:sldId id="295" r:id="rId19"/>
    <p:sldId id="308" r:id="rId20"/>
    <p:sldId id="310" r:id="rId21"/>
    <p:sldId id="296" r:id="rId22"/>
    <p:sldId id="311" r:id="rId23"/>
    <p:sldId id="297" r:id="rId24"/>
    <p:sldId id="312" r:id="rId25"/>
    <p:sldId id="298" r:id="rId26"/>
    <p:sldId id="313" r:id="rId27"/>
    <p:sldId id="31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7" autoAdjust="0"/>
  </p:normalViewPr>
  <p:slideViewPr>
    <p:cSldViewPr>
      <p:cViewPr>
        <p:scale>
          <a:sx n="70" d="100"/>
          <a:sy n="70" d="100"/>
        </p:scale>
        <p:origin x="-918"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19346-19FB-4207-8943-10238B012D3E}" type="datetimeFigureOut">
              <a:rPr lang="en-US" smtClean="0"/>
              <a:t>10/9/2012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16375-DF22-4A16-A85C-F497B3319F16}" type="slidenum">
              <a:rPr lang="en-US" smtClean="0"/>
              <a:t>‹#›</a:t>
            </a:fld>
            <a:endParaRPr lang="en-US"/>
          </a:p>
        </p:txBody>
      </p:sp>
    </p:spTree>
    <p:extLst>
      <p:ext uri="{BB962C8B-B14F-4D97-AF65-F5344CB8AC3E}">
        <p14:creationId xmlns:p14="http://schemas.microsoft.com/office/powerpoint/2010/main" val="338750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a:latin typeface="Arial" charset="0"/>
              <a:cs typeface="Arial" charset="0"/>
            </a:endParaRPr>
          </a:p>
        </p:txBody>
      </p:sp>
      <p:sp>
        <p:nvSpPr>
          <p:cNvPr id="126980" name="Slide Number Placeholder 9"/>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33DB3E-F7C1-4B85-8D2F-4789FE256A98}" type="slidenum">
              <a:rPr lang="en-US" smtClean="0">
                <a:solidFill>
                  <a:prstClr val="black"/>
                </a:solidFill>
              </a:rPr>
              <a:pPr>
                <a:defRPr/>
              </a:pPr>
              <a:t>1</a:t>
            </a:fld>
            <a:endParaRPr lang="en-US" dirty="0" smtClean="0">
              <a:solidFill>
                <a:prstClr val="black"/>
              </a:solidFill>
            </a:endParaRPr>
          </a:p>
        </p:txBody>
      </p:sp>
    </p:spTree>
    <p:custDataLst>
      <p:tags r:id="rId1"/>
    </p:custData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10</a:t>
            </a:fld>
            <a:endParaRPr lang="en-US" dirty="0" smtClean="0">
              <a:solidFill>
                <a:prstClr val="black"/>
              </a:solidFill>
            </a:endParaRPr>
          </a:p>
        </p:txBody>
      </p:sp>
    </p:spTree>
    <p:custDataLst>
      <p:tags r:id="rId1"/>
    </p:custData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11</a:t>
            </a:fld>
            <a:endParaRPr lang="en-US" dirty="0" smtClean="0">
              <a:solidFill>
                <a:prstClr val="black"/>
              </a:solidFill>
            </a:endParaRPr>
          </a:p>
        </p:txBody>
      </p:sp>
    </p:spTree>
    <p:custDataLst>
      <p:tags r:id="rId1"/>
    </p:custData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12</a:t>
            </a:fld>
            <a:endParaRPr lang="en-US" dirty="0" smtClean="0">
              <a:solidFill>
                <a:prstClr val="black"/>
              </a:solidFill>
            </a:endParaRPr>
          </a:p>
        </p:txBody>
      </p:sp>
    </p:spTree>
    <p:custDataLst>
      <p:tags r:id="rId1"/>
    </p:custData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13</a:t>
            </a:fld>
            <a:endParaRPr lang="en-US" dirty="0" smtClean="0">
              <a:solidFill>
                <a:prstClr val="black"/>
              </a:solidFill>
            </a:endParaRPr>
          </a:p>
        </p:txBody>
      </p:sp>
    </p:spTree>
    <p:custDataLst>
      <p:tags r:id="rId1"/>
    </p:custData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0" dirty="0" smtClean="0">
                <a:latin typeface="Arial" charset="0"/>
                <a:cs typeface="Arial" charset="0"/>
              </a:rPr>
              <a:t>For the purpose of this scenario,</a:t>
            </a:r>
            <a:r>
              <a:rPr lang="en-US" sz="1100" b="0" baseline="0" dirty="0" smtClean="0">
                <a:latin typeface="Arial" charset="0"/>
                <a:cs typeface="Arial" charset="0"/>
              </a:rPr>
              <a:t> we are just looking at weight. Assume Omar’s length is normal throughout, which would be expected given that weight typically reveals a growth disturbance before length is affected.</a:t>
            </a:r>
            <a:endParaRPr lang="en-US" sz="1100" b="0"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14</a:t>
            </a:fld>
            <a:endParaRPr lang="en-US" dirty="0" smtClean="0">
              <a:solidFill>
                <a:prstClr val="black"/>
              </a:solidFill>
            </a:endParaRPr>
          </a:p>
        </p:txBody>
      </p:sp>
    </p:spTree>
    <p:custDataLst>
      <p:tags r:id="rId1"/>
    </p:custData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smtClean="0">
                <a:latin typeface="Arial" charset="0"/>
                <a:cs typeface="Arial" charset="0"/>
              </a:rPr>
              <a:t>Is this expected?</a:t>
            </a:r>
            <a:r>
              <a:rPr lang="en-US" sz="1100" b="0" dirty="0" smtClean="0">
                <a:latin typeface="Arial" charset="0"/>
                <a:cs typeface="Arial" charset="0"/>
              </a:rPr>
              <a:t> Yes and no. Omar is</a:t>
            </a:r>
            <a:r>
              <a:rPr lang="en-US" sz="1100" b="0" baseline="0" dirty="0" smtClean="0">
                <a:latin typeface="Arial" charset="0"/>
                <a:cs typeface="Arial" charset="0"/>
              </a:rPr>
              <a:t> not yet two weeks of age, so would not necessarily have re-gained his birth weight by this visit. However, given the mother’s concern, further history and exam is appropriate.  </a:t>
            </a:r>
            <a:endParaRPr lang="en-US" sz="1100" b="1" dirty="0" smtClean="0">
              <a:latin typeface="Arial" charset="0"/>
              <a:cs typeface="Arial" charset="0"/>
            </a:endParaRPr>
          </a:p>
          <a:p>
            <a:r>
              <a:rPr lang="en-US" sz="1100" b="1" dirty="0" smtClean="0">
                <a:latin typeface="Arial" charset="0"/>
                <a:cs typeface="Arial" charset="0"/>
              </a:rPr>
              <a:t>What</a:t>
            </a:r>
            <a:r>
              <a:rPr lang="en-US" sz="1100" b="1" baseline="0" dirty="0" smtClean="0">
                <a:latin typeface="Arial" charset="0"/>
                <a:cs typeface="Arial" charset="0"/>
              </a:rPr>
              <a:t> else would you do at this visit? </a:t>
            </a:r>
            <a:r>
              <a:rPr lang="en-US" sz="1100" b="0" baseline="0" dirty="0" smtClean="0">
                <a:latin typeface="Arial" charset="0"/>
                <a:cs typeface="Arial" charset="0"/>
              </a:rPr>
              <a:t>Perform a lactation assessment in the clinic, i.e. observe positioning, latch, nipple condition, expressed breast milk. Assess infant hydration status, frequency of urine and stool output. Reassure and counsel the mother as appropriate. Provide guidance/treatment (or refer) for cracked nipples or any other concerning findings.</a:t>
            </a:r>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16</a:t>
            </a:fld>
            <a:endParaRPr lang="en-US" dirty="0" smtClean="0">
              <a:solidFill>
                <a:prstClr val="black"/>
              </a:solidFill>
            </a:endParaRPr>
          </a:p>
        </p:txBody>
      </p:sp>
    </p:spTree>
    <p:custDataLst>
      <p:tags r:id="rId1"/>
    </p:custData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smtClean="0">
                <a:latin typeface="Arial" charset="0"/>
                <a:cs typeface="Arial" charset="0"/>
              </a:rPr>
              <a:t>Is</a:t>
            </a:r>
            <a:r>
              <a:rPr lang="en-US" sz="1100" b="1" baseline="0" dirty="0" smtClean="0">
                <a:latin typeface="Arial" charset="0"/>
                <a:cs typeface="Arial" charset="0"/>
              </a:rPr>
              <a:t> this expected?</a:t>
            </a:r>
            <a:r>
              <a:rPr lang="en-US" sz="1100" b="0" baseline="0" dirty="0" smtClean="0">
                <a:latin typeface="Arial" charset="0"/>
                <a:cs typeface="Arial" charset="0"/>
              </a:rPr>
              <a:t> No, this is not expected. </a:t>
            </a:r>
            <a:r>
              <a:rPr lang="en-US" sz="1200" kern="1200" dirty="0" smtClean="0">
                <a:solidFill>
                  <a:schemeClr val="tx1"/>
                </a:solidFill>
                <a:effectLst/>
                <a:latin typeface="+mn-lt"/>
                <a:ea typeface="+mn-ea"/>
                <a:cs typeface="+mn-cs"/>
              </a:rPr>
              <a:t>Omar has not yet regained his birth weight, suggesting the need for more follow-up and feeding assistance, and possibly</a:t>
            </a:r>
            <a:r>
              <a:rPr lang="en-US" sz="1200" kern="1200" baseline="0" dirty="0" smtClean="0">
                <a:solidFill>
                  <a:schemeClr val="tx1"/>
                </a:solidFill>
                <a:effectLst/>
                <a:latin typeface="+mn-lt"/>
                <a:ea typeface="+mn-ea"/>
                <a:cs typeface="+mn-cs"/>
              </a:rPr>
              <a:t> evaluation by (or referral to) a pediatrician</a:t>
            </a:r>
            <a:r>
              <a:rPr lang="en-US" sz="1200" kern="1200" dirty="0" smtClean="0">
                <a:solidFill>
                  <a:schemeClr val="tx1"/>
                </a:solidFill>
                <a:effectLst/>
                <a:latin typeface="+mn-lt"/>
                <a:ea typeface="+mn-ea"/>
                <a:cs typeface="+mn-cs"/>
              </a:rPr>
              <a:t>. </a:t>
            </a:r>
          </a:p>
          <a:p>
            <a:r>
              <a:rPr lang="en-US" sz="1100" b="1" baseline="0" dirty="0" smtClean="0">
                <a:latin typeface="Arial" charset="0"/>
                <a:cs typeface="Arial" charset="0"/>
              </a:rPr>
              <a:t>What else would you do at this visit?</a:t>
            </a:r>
            <a:r>
              <a:rPr lang="en-US" sz="1100" b="0" baseline="0" dirty="0" smtClean="0">
                <a:latin typeface="Arial" charset="0"/>
                <a:cs typeface="Arial" charset="0"/>
              </a:rPr>
              <a:t> </a:t>
            </a:r>
            <a:r>
              <a:rPr lang="en-US" sz="1100" kern="1200" dirty="0" smtClean="0">
                <a:solidFill>
                  <a:schemeClr val="tx1"/>
                </a:solidFill>
                <a:effectLst/>
                <a:latin typeface="+mn-lt"/>
                <a:ea typeface="+mn-ea"/>
                <a:cs typeface="+mn-cs"/>
              </a:rPr>
              <a:t>In order to determine the cause of Omar's poor weight gain, evaluate feeding for position, latch, and milk transfer.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Interview Omar's mother about intervals between feeds, the number of feeds per 24 hours, any</a:t>
            </a:r>
            <a:r>
              <a:rPr lang="en-US" sz="1100" kern="1200" baseline="0" dirty="0" smtClean="0">
                <a:solidFill>
                  <a:schemeClr val="tx1"/>
                </a:solidFill>
                <a:effectLst/>
                <a:latin typeface="+mn-lt"/>
                <a:ea typeface="+mn-ea"/>
                <a:cs typeface="+mn-cs"/>
              </a:rPr>
              <a:t> supplementary feeding practices, </a:t>
            </a:r>
            <a:r>
              <a:rPr lang="en-US" sz="1100" kern="1200" dirty="0" smtClean="0">
                <a:solidFill>
                  <a:schemeClr val="tx1"/>
                </a:solidFill>
                <a:effectLst/>
                <a:latin typeface="+mn-lt"/>
                <a:ea typeface="+mn-ea"/>
                <a:cs typeface="+mn-cs"/>
              </a:rPr>
              <a:t>and Omar's elimination patterns (how many urine and soiled diapers each day).</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Based on this information, provide (or refer) mother for further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breastfeeding support and possible supplemental</a:t>
            </a:r>
            <a:r>
              <a:rPr lang="en-US" sz="1100" kern="1200" baseline="0" dirty="0" smtClean="0">
                <a:solidFill>
                  <a:schemeClr val="tx1"/>
                </a:solidFill>
                <a:effectLst/>
                <a:latin typeface="+mn-lt"/>
                <a:ea typeface="+mn-ea"/>
                <a:cs typeface="+mn-cs"/>
              </a:rPr>
              <a:t> feeding with formula</a:t>
            </a:r>
            <a:r>
              <a:rPr lang="en-US" sz="1100" kern="1200" dirty="0" smtClean="0">
                <a:solidFill>
                  <a:schemeClr val="tx1"/>
                </a:solidFill>
                <a:effectLst/>
                <a:latin typeface="+mn-lt"/>
                <a:ea typeface="+mn-ea"/>
                <a:cs typeface="+mn-cs"/>
              </a:rPr>
              <a:t>. Depending</a:t>
            </a:r>
            <a:r>
              <a:rPr lang="en-US" sz="1100" kern="1200" baseline="0" dirty="0" smtClean="0">
                <a:solidFill>
                  <a:schemeClr val="tx1"/>
                </a:solidFill>
                <a:effectLst/>
                <a:latin typeface="+mn-lt"/>
                <a:ea typeface="+mn-ea"/>
                <a:cs typeface="+mn-cs"/>
              </a:rPr>
              <a:t> on your level of concern, arrange for Omar to be seen by a pediatrician and s</a:t>
            </a:r>
            <a:r>
              <a:rPr lang="en-US" sz="1100" kern="1200" dirty="0" smtClean="0">
                <a:solidFill>
                  <a:schemeClr val="tx1"/>
                </a:solidFill>
                <a:effectLst/>
                <a:latin typeface="+mn-lt"/>
                <a:ea typeface="+mn-ea"/>
                <a:cs typeface="+mn-cs"/>
              </a:rPr>
              <a:t>chedule him to return for an interim visit weight check in one to two weeks.</a:t>
            </a:r>
            <a:endParaRPr lang="en-US" sz="1050" b="1" baseline="0" dirty="0" smtClean="0">
              <a:latin typeface="Arial" charset="0"/>
              <a:cs typeface="Arial" charset="0"/>
            </a:endParaRPr>
          </a:p>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18</a:t>
            </a:fld>
            <a:endParaRPr lang="en-US" dirty="0" smtClean="0">
              <a:solidFill>
                <a:prstClr val="black"/>
              </a:solidFill>
            </a:endParaRPr>
          </a:p>
        </p:txBody>
      </p:sp>
    </p:spTree>
    <p:custDataLst>
      <p:tags r:id="rId1"/>
    </p:custData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Is this expected?</a:t>
            </a:r>
            <a:r>
              <a:rPr lang="en-US" sz="1100" b="0" dirty="0" smtClean="0">
                <a:latin typeface="Arial" charset="0"/>
                <a:cs typeface="Arial" charset="0"/>
              </a:rPr>
              <a:t> Yes, with appropriate breastfeeding counseling and support, </a:t>
            </a:r>
            <a:r>
              <a:rPr lang="en-US" sz="1200" kern="1200" dirty="0" smtClean="0">
                <a:solidFill>
                  <a:schemeClr val="tx1"/>
                </a:solidFill>
                <a:effectLst/>
                <a:latin typeface="+mn-lt"/>
                <a:ea typeface="+mn-ea"/>
                <a:cs typeface="+mn-cs"/>
              </a:rPr>
              <a:t>Omar</a:t>
            </a:r>
            <a:r>
              <a:rPr lang="en-US" sz="1200" kern="1200" baseline="0" dirty="0" smtClean="0">
                <a:solidFill>
                  <a:schemeClr val="tx1"/>
                </a:solidFill>
                <a:effectLst/>
                <a:latin typeface="+mn-lt"/>
                <a:ea typeface="+mn-ea"/>
                <a:cs typeface="+mn-cs"/>
              </a:rPr>
              <a:t> has gained 860 grams in 15 days (57 grams/day)</a:t>
            </a:r>
            <a:r>
              <a:rPr lang="en-US" sz="1200" kern="1200" dirty="0" smtClean="0">
                <a:solidFill>
                  <a:schemeClr val="tx1"/>
                </a:solidFill>
                <a:effectLst/>
                <a:latin typeface="+mn-lt"/>
                <a:ea typeface="+mn-ea"/>
                <a:cs typeface="+mn-cs"/>
              </a:rPr>
              <a:t>, moving him from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to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While</a:t>
            </a:r>
            <a:r>
              <a:rPr lang="en-US" sz="1200" kern="1200" baseline="0" dirty="0" smtClean="0">
                <a:solidFill>
                  <a:schemeClr val="tx1"/>
                </a:solidFill>
                <a:effectLst/>
                <a:latin typeface="+mn-lt"/>
                <a:ea typeface="+mn-ea"/>
                <a:cs typeface="+mn-cs"/>
              </a:rPr>
              <a:t> this is more than the typical 30 grams a day, it is expected for undernourished infants to gain weight rapidly during the re-feeding period. </a:t>
            </a:r>
            <a:endParaRPr lang="en-US" sz="1100" b="1"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What</a:t>
            </a:r>
            <a:r>
              <a:rPr lang="en-US" sz="1100" b="1" baseline="0" dirty="0" smtClean="0">
                <a:latin typeface="Arial" charset="0"/>
                <a:cs typeface="Arial" charset="0"/>
              </a:rPr>
              <a:t> else would you do at this visit?</a:t>
            </a:r>
            <a:r>
              <a:rPr lang="en-US" sz="1100" b="0" baseline="0" dirty="0" smtClean="0">
                <a:latin typeface="Arial" charset="0"/>
                <a:cs typeface="Arial" charset="0"/>
              </a:rPr>
              <a:t> Repeat history and physical exam to ensure feeding practices and elimination patterns are going well. Ask about any other concerns that may have arisen since the last visit. Review any recommendations from pediatrician, if available. </a:t>
            </a:r>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next scheduled visit for EMBRACE is not for another 4 months, schedule a second interim weight</a:t>
            </a:r>
            <a:r>
              <a:rPr lang="en-US" sz="1200" kern="1200" baseline="0" dirty="0" smtClean="0">
                <a:solidFill>
                  <a:schemeClr val="tx1"/>
                </a:solidFill>
                <a:effectLst/>
                <a:latin typeface="+mn-lt"/>
                <a:ea typeface="+mn-ea"/>
                <a:cs typeface="+mn-cs"/>
              </a:rPr>
              <a:t> check </a:t>
            </a:r>
            <a:r>
              <a:rPr lang="en-US" sz="1200" kern="1200" dirty="0" smtClean="0">
                <a:solidFill>
                  <a:schemeClr val="tx1"/>
                </a:solidFill>
                <a:effectLst/>
                <a:latin typeface="+mn-lt"/>
                <a:ea typeface="+mn-ea"/>
                <a:cs typeface="+mn-cs"/>
              </a:rPr>
              <a:t>visit in one month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ensure that Omar’s weight continues to improve.  </a:t>
            </a:r>
          </a:p>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21</a:t>
            </a:fld>
            <a:endParaRPr lang="en-US" dirty="0" smtClean="0">
              <a:solidFill>
                <a:prstClr val="black"/>
              </a:solidFill>
            </a:endParaRPr>
          </a:p>
        </p:txBody>
      </p:sp>
    </p:spTree>
    <p:custDataLst>
      <p:tags r:id="rId1"/>
    </p:custData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Is this expected?</a:t>
            </a:r>
            <a:r>
              <a:rPr lang="en-US" sz="1100" b="0" dirty="0" smtClean="0">
                <a:latin typeface="Arial" charset="0"/>
                <a:cs typeface="Arial" charset="0"/>
              </a:rPr>
              <a:t> </a:t>
            </a:r>
            <a:r>
              <a:rPr lang="en-US" sz="1200" b="0" kern="1200" dirty="0" smtClean="0">
                <a:solidFill>
                  <a:schemeClr val="tx1"/>
                </a:solidFill>
                <a:effectLst/>
                <a:latin typeface="+mn-lt"/>
                <a:ea typeface="+mn-ea"/>
                <a:cs typeface="+mn-cs"/>
              </a:rPr>
              <a:t>Yes, now that breastfeeding is going well</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Omar's weight continues to improve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shows an upward trend. </a:t>
            </a:r>
          </a:p>
          <a:p>
            <a:endParaRPr lang="en-US" sz="1100" b="1"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What else</a:t>
            </a:r>
            <a:r>
              <a:rPr lang="en-US" sz="1100" b="1" baseline="0" dirty="0" smtClean="0">
                <a:latin typeface="Arial" charset="0"/>
                <a:cs typeface="Arial" charset="0"/>
              </a:rPr>
              <a:t> would you do at this visit?</a:t>
            </a:r>
            <a:r>
              <a:rPr lang="en-US" sz="1100" b="0" baseline="0" dirty="0" smtClean="0">
                <a:latin typeface="Arial" charset="0"/>
                <a:cs typeface="Arial" charset="0"/>
              </a:rPr>
              <a:t> Repeat history and exam, ask about any additional concerns. Schedule Omar to return for his normal Month 6 EMBRACE visit, while also counseling the mother to return earlier if she has any concerns about Omar’s feeding or weight gain. </a:t>
            </a:r>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23</a:t>
            </a:fld>
            <a:endParaRPr lang="en-US" dirty="0" smtClean="0">
              <a:solidFill>
                <a:prstClr val="black"/>
              </a:solidFill>
            </a:endParaRPr>
          </a:p>
        </p:txBody>
      </p:sp>
    </p:spTree>
    <p:custDataLst>
      <p:tags r:id="rId1"/>
    </p:custData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smtClean="0">
                <a:latin typeface="Arial" charset="0"/>
                <a:cs typeface="Arial" charset="0"/>
              </a:rPr>
              <a:t>Is this expected?</a:t>
            </a:r>
            <a:r>
              <a:rPr lang="en-US" sz="1100" b="0" dirty="0" smtClean="0">
                <a:latin typeface="Arial" charset="0"/>
                <a:cs typeface="Arial" charset="0"/>
              </a:rPr>
              <a:t>   Yes, Omar has</a:t>
            </a:r>
            <a:r>
              <a:rPr lang="en-US" sz="1100" b="0" baseline="0" dirty="0" smtClean="0">
                <a:latin typeface="Arial" charset="0"/>
                <a:cs typeface="Arial" charset="0"/>
              </a:rPr>
              <a:t> now consistently gained weight and his growth appears to be stabilizing around the </a:t>
            </a:r>
            <a:r>
              <a:rPr lang="en-US" sz="1100" b="0" baseline="0" smtClean="0">
                <a:latin typeface="Arial" charset="0"/>
                <a:cs typeface="Arial" charset="0"/>
              </a:rPr>
              <a:t>25</a:t>
            </a:r>
            <a:r>
              <a:rPr lang="en-US" sz="1100" b="0" baseline="30000" smtClean="0">
                <a:latin typeface="Arial" charset="0"/>
                <a:cs typeface="Arial" charset="0"/>
              </a:rPr>
              <a:t>th</a:t>
            </a:r>
            <a:r>
              <a:rPr lang="en-US" sz="1100" b="0" baseline="0" smtClean="0">
                <a:latin typeface="Arial" charset="0"/>
                <a:cs typeface="Arial" charset="0"/>
              </a:rPr>
              <a:t> percentile. </a:t>
            </a:r>
            <a:r>
              <a:rPr lang="en-US" sz="1100" b="0" baseline="0" dirty="0" smtClean="0">
                <a:latin typeface="Arial" charset="0"/>
                <a:cs typeface="Arial" charset="0"/>
              </a:rPr>
              <a:t>Even though this is different from his weight-for-age percentile at birth (50</a:t>
            </a:r>
            <a:r>
              <a:rPr lang="en-US" sz="1100" b="0" baseline="30000" dirty="0" smtClean="0">
                <a:latin typeface="Arial" charset="0"/>
                <a:cs typeface="Arial" charset="0"/>
              </a:rPr>
              <a:t>th</a:t>
            </a:r>
            <a:r>
              <a:rPr lang="en-US" sz="1100" b="0" baseline="0" dirty="0" smtClean="0">
                <a:latin typeface="Arial" charset="0"/>
                <a:cs typeface="Arial" charset="0"/>
              </a:rPr>
              <a:t> percentile), it is consistent with his parents’ stature and his growth is following a normal trajectory over time.</a:t>
            </a:r>
            <a:endParaRPr lang="en-US" sz="1100" b="1" dirty="0" smtClean="0">
              <a:latin typeface="Arial" charset="0"/>
              <a:cs typeface="Arial" charset="0"/>
            </a:endParaRPr>
          </a:p>
          <a:p>
            <a:r>
              <a:rPr lang="en-US" sz="1100" b="1" dirty="0" smtClean="0">
                <a:latin typeface="Arial" charset="0"/>
                <a:cs typeface="Arial" charset="0"/>
              </a:rPr>
              <a:t>What else would you do at this visit?</a:t>
            </a:r>
            <a:r>
              <a:rPr lang="en-US" sz="1100" b="0" dirty="0" smtClean="0">
                <a:latin typeface="Arial" charset="0"/>
                <a:cs typeface="Arial" charset="0"/>
              </a:rPr>
              <a:t>  History</a:t>
            </a:r>
            <a:r>
              <a:rPr lang="en-US" sz="1100" b="0" baseline="0" dirty="0" smtClean="0">
                <a:latin typeface="Arial" charset="0"/>
                <a:cs typeface="Arial" charset="0"/>
              </a:rPr>
              <a:t> and physical exam as needed, discuss addition of solid foods now that Omar is six months old, schedule Omar for his next routine EMBRACE visit, and encourage mother to return earlier if any growth concerns recur.</a:t>
            </a:r>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25</a:t>
            </a:fld>
            <a:endParaRPr lang="en-US" dirty="0" smtClean="0">
              <a:solidFill>
                <a:prstClr val="black"/>
              </a:solidFill>
            </a:endParaRPr>
          </a:p>
        </p:txBody>
      </p:sp>
    </p:spTree>
    <p:custDataLst>
      <p:tags r:id="rId1"/>
    </p:custData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positions of the individual points on the graph are less important than </a:t>
            </a:r>
            <a:r>
              <a:rPr lang="en-US" sz="1100" u="sng" dirty="0" smtClean="0"/>
              <a:t>the overall trajectory of the growth curve over time</a:t>
            </a:r>
            <a:r>
              <a:rPr lang="en-US" sz="1100" dirty="0" smtClean="0"/>
              <a:t>. This</a:t>
            </a:r>
            <a:r>
              <a:rPr lang="en-US" sz="1100" baseline="0" dirty="0" smtClean="0"/>
              <a:t> is the key point. Growth charts are to be used as a visual aid. We can get distracted in MTN-016 by the individual percentile numbers because these are what we report on the CRF. However, these individual percentile numbers are less important than what we can discern about the child’s growth when we “eyeball” the overall growth chart over time.</a:t>
            </a:r>
            <a:endParaRPr lang="en-US" sz="1100" dirty="0" smtClean="0"/>
          </a:p>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2</a:t>
            </a:fld>
            <a:endParaRPr lang="en-US" dirty="0" smtClean="0">
              <a:solidFill>
                <a:prstClr val="black"/>
              </a:solidFill>
            </a:endParaRPr>
          </a:p>
        </p:txBody>
      </p:sp>
    </p:spTree>
    <p:custDataLst>
      <p:tags r:id="rId1"/>
    </p:custData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63AB3-6BDF-4188-B765-4752E2BE9FD3}" type="slidenum">
              <a:rPr lang="en-US" smtClean="0"/>
              <a:t>26</a:t>
            </a:fld>
            <a:endParaRPr lang="en-US"/>
          </a:p>
        </p:txBody>
      </p:sp>
    </p:spTree>
    <p:extLst>
      <p:ext uri="{BB962C8B-B14F-4D97-AF65-F5344CB8AC3E}">
        <p14:creationId xmlns:p14="http://schemas.microsoft.com/office/powerpoint/2010/main" val="316817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3</a:t>
            </a:fld>
            <a:endParaRPr lang="en-US" dirty="0" smtClean="0">
              <a:solidFill>
                <a:prstClr val="black"/>
              </a:solidFill>
            </a:endParaRPr>
          </a:p>
        </p:txBody>
      </p:sp>
    </p:spTree>
    <p:custDataLst>
      <p:tags r:id="rId1"/>
    </p:custData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4</a:t>
            </a:fld>
            <a:endParaRPr lang="en-US" dirty="0" smtClean="0">
              <a:solidFill>
                <a:prstClr val="black"/>
              </a:solidFill>
            </a:endParaRPr>
          </a:p>
        </p:txBody>
      </p:sp>
    </p:spTree>
    <p:custDataLst>
      <p:tags r:id="rId1"/>
    </p:custData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5</a:t>
            </a:fld>
            <a:endParaRPr lang="en-US" dirty="0" smtClean="0">
              <a:solidFill>
                <a:prstClr val="black"/>
              </a:solidFill>
            </a:endParaRPr>
          </a:p>
        </p:txBody>
      </p:sp>
    </p:spTree>
    <p:custDataLst>
      <p:tags r:id="rId1"/>
    </p:custData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6</a:t>
            </a:fld>
            <a:endParaRPr lang="en-US" dirty="0" smtClean="0">
              <a:solidFill>
                <a:prstClr val="black"/>
              </a:solidFill>
            </a:endParaRPr>
          </a:p>
        </p:txBody>
      </p:sp>
    </p:spTree>
    <p:custDataLst>
      <p:tags r:id="rId1"/>
    </p:custData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7</a:t>
            </a:fld>
            <a:endParaRPr lang="en-US" dirty="0" smtClean="0">
              <a:solidFill>
                <a:prstClr val="black"/>
              </a:solidFill>
            </a:endParaRPr>
          </a:p>
        </p:txBody>
      </p:sp>
    </p:spTree>
    <p:custDataLst>
      <p:tags r:id="rId1"/>
    </p:custData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8</a:t>
            </a:fld>
            <a:endParaRPr lang="en-US" dirty="0" smtClean="0">
              <a:solidFill>
                <a:prstClr val="black"/>
              </a:solidFill>
            </a:endParaRPr>
          </a:p>
        </p:txBody>
      </p:sp>
    </p:spTree>
    <p:custDataLst>
      <p:tags r:id="rId1"/>
    </p:custData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0" dirty="0" smtClean="0">
                <a:latin typeface="Arial" charset="0"/>
                <a:cs typeface="Arial" charset="0"/>
              </a:rPr>
              <a:t>*This is typical/minimal expected</a:t>
            </a:r>
            <a:r>
              <a:rPr lang="en-US" sz="1100" b="0" baseline="0" dirty="0" smtClean="0">
                <a:latin typeface="Arial" charset="0"/>
                <a:cs typeface="Arial" charset="0"/>
              </a:rPr>
              <a:t> infant weight gain, but can be substantially higher during re-feeding periods in an undernourished child. </a:t>
            </a:r>
            <a:endParaRPr lang="en-US" sz="1100" b="0"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9</a:t>
            </a:fld>
            <a:endParaRPr lang="en-US" dirty="0" smtClean="0">
              <a:solidFill>
                <a:prstClr val="black"/>
              </a:solidFill>
            </a:endParaRPr>
          </a:p>
        </p:txBody>
      </p:sp>
    </p:spTree>
    <p:custDataLst>
      <p:tags r:id="rId1"/>
    </p:custData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pic>
        <p:nvPicPr>
          <p:cNvPr id="12" name="Picture 4" descr="MTN LOGO_Fin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1263" y="6157913"/>
            <a:ext cx="12112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ctrTitle"/>
          </p:nvPr>
        </p:nvSpPr>
        <p:spPr>
          <a:xfrm>
            <a:off x="762000" y="1371600"/>
            <a:ext cx="7696200" cy="2057400"/>
          </a:xfrm>
        </p:spPr>
        <p:txBody>
          <a:bodyPr/>
          <a:lstStyle>
            <a:lvl1pPr>
              <a:defRPr sz="5400"/>
            </a:lvl1pPr>
          </a:lstStyle>
          <a:p>
            <a:pPr lvl="0"/>
            <a:r>
              <a:rPr lang="en-US" noProof="0" smtClean="0"/>
              <a:t>Click to edit Master title style</a:t>
            </a:r>
          </a:p>
        </p:txBody>
      </p:sp>
      <p:sp>
        <p:nvSpPr>
          <p:cNvPr id="419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dirty="0" smtClean="0"/>
              <a:t>Click to edit Master subtitle style</a:t>
            </a:r>
          </a:p>
        </p:txBody>
      </p:sp>
      <p:sp>
        <p:nvSpPr>
          <p:cNvPr id="1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11263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scene3d>
              <a:camera prst="orthographicFront"/>
              <a:lightRig rig="soft" dir="t"/>
            </a:scene3d>
            <a:sp3d prstMaterial="softEdge"/>
          </a:bodyPr>
          <a:lstStyle>
            <a:extLst/>
          </a:lstStyle>
          <a:p>
            <a:r>
              <a:rPr lang="en-US" smtClean="0"/>
              <a:t>Click to edit Master title style</a:t>
            </a:r>
            <a:endParaRPr lang="en-US" dirty="0"/>
          </a:p>
        </p:txBody>
      </p:sp>
    </p:spTree>
    <p:extLst>
      <p:ext uri="{BB962C8B-B14F-4D97-AF65-F5344CB8AC3E}">
        <p14:creationId xmlns:p14="http://schemas.microsoft.com/office/powerpoint/2010/main" val="29287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95C7-CB58-4878-9476-45F5915422CC}"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930C5-C285-45B5-B1A4-7A293B11C662}" type="slidenum">
              <a:rPr lang="en-US" smtClean="0"/>
              <a:t>‹#›</a:t>
            </a:fld>
            <a:endParaRPr lang="en-US"/>
          </a:p>
        </p:txBody>
      </p:sp>
    </p:spTree>
    <p:extLst>
      <p:ext uri="{BB962C8B-B14F-4D97-AF65-F5344CB8AC3E}">
        <p14:creationId xmlns:p14="http://schemas.microsoft.com/office/powerpoint/2010/main" val="884805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F69C58D1-4F3D-4311-952F-1F4E36BA6CFE}" type="slidenum">
              <a:rPr lang="en-US"/>
              <a:pPr fontAlgn="base">
                <a:spcBef>
                  <a:spcPct val="0"/>
                </a:spcBef>
                <a:spcAft>
                  <a:spcPct val="0"/>
                </a:spcAft>
                <a:defRPr/>
              </a:pPr>
              <a:t>‹#›</a:t>
            </a:fld>
            <a:endParaRPr lang="en-US" dirty="0"/>
          </a:p>
        </p:txBody>
      </p:sp>
      <p:grpSp>
        <p:nvGrpSpPr>
          <p:cNvPr id="1031" name="Group 7"/>
          <p:cNvGrpSpPr>
            <a:grpSpLocks/>
          </p:cNvGrpSpPr>
          <p:nvPr/>
        </p:nvGrpSpPr>
        <p:grpSpPr bwMode="auto">
          <a:xfrm>
            <a:off x="279400" y="152400"/>
            <a:ext cx="8686800" cy="12954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3" name="Rectangle 9"/>
            <p:cNvSpPr>
              <a:spLocks noChangeArrowheads="1"/>
            </p:cNvSpPr>
            <p:nvPr/>
          </p:nvSpPr>
          <p:spPr bwMode="auto">
            <a:xfrm>
              <a:off x="5504" y="96"/>
              <a:ext cx="144" cy="145"/>
            </a:xfrm>
            <a:prstGeom prst="rect">
              <a:avLst/>
            </a:prstGeom>
            <a:solidFill>
              <a:schemeClr val="bg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1034" name="Rectangle 10"/>
            <p:cNvSpPr>
              <a:spLocks noChangeArrowheads="1"/>
            </p:cNvSpPr>
            <p:nvPr/>
          </p:nvSpPr>
          <p:spPr bwMode="auto">
            <a:xfrm>
              <a:off x="176" y="96"/>
              <a:ext cx="5326" cy="145"/>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1035" name="Rectangle 11"/>
            <p:cNvSpPr>
              <a:spLocks noChangeArrowheads="1"/>
            </p:cNvSpPr>
            <p:nvPr/>
          </p:nvSpPr>
          <p:spPr bwMode="auto">
            <a:xfrm>
              <a:off x="176" y="241"/>
              <a:ext cx="5326" cy="88"/>
            </a:xfrm>
            <a:prstGeom prst="rect">
              <a:avLst/>
            </a:prstGeom>
            <a:solidFill>
              <a:schemeClr val="bg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cdc.gov/growthcharts/who_charts.ht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mtnstopshiv.org/node/158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ctrTitle"/>
          </p:nvPr>
        </p:nvSpPr>
        <p:spPr/>
        <p:txBody>
          <a:bodyPr/>
          <a:lstStyle/>
          <a:p>
            <a:pPr eaLnBrk="1" hangingPunct="1"/>
            <a:r>
              <a:rPr lang="en-US" dirty="0" smtClean="0"/>
              <a:t>Using Infant Growth Charts in MTN-016</a:t>
            </a:r>
          </a:p>
        </p:txBody>
      </p:sp>
      <p:sp>
        <p:nvSpPr>
          <p:cNvPr id="14339" name="Subtitle 3"/>
          <p:cNvSpPr>
            <a:spLocks noGrp="1"/>
          </p:cNvSpPr>
          <p:nvPr>
            <p:ph type="subTitle" idx="1"/>
          </p:nvPr>
        </p:nvSpPr>
        <p:spPr/>
        <p:txBody>
          <a:bodyPr/>
          <a:lstStyle/>
          <a:p>
            <a:pPr eaLnBrk="1" hangingPunct="1"/>
            <a:r>
              <a:rPr lang="en-US" dirty="0" smtClean="0"/>
              <a:t>MTN Regional Meeting</a:t>
            </a:r>
          </a:p>
          <a:p>
            <a:pPr eaLnBrk="1" hangingPunct="1"/>
            <a:r>
              <a:rPr lang="en-US" dirty="0" smtClean="0"/>
              <a:t>Refresher Training: October 2012</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When further investigation is needed</a:t>
            </a:r>
          </a:p>
        </p:txBody>
      </p:sp>
      <p:sp>
        <p:nvSpPr>
          <p:cNvPr id="40962" name="Rectangle 3"/>
          <p:cNvSpPr>
            <a:spLocks noGrp="1"/>
          </p:cNvSpPr>
          <p:nvPr>
            <p:ph idx="4294967295"/>
          </p:nvPr>
        </p:nvSpPr>
        <p:spPr>
          <a:xfrm>
            <a:off x="533400" y="1733550"/>
            <a:ext cx="8077200" cy="4895850"/>
          </a:xfrm>
        </p:spPr>
        <p:txBody>
          <a:bodyPr>
            <a:noAutofit/>
          </a:bodyPr>
          <a:lstStyle/>
          <a:p>
            <a:r>
              <a:rPr lang="en-US" dirty="0"/>
              <a:t>Unexplained growth including: </a:t>
            </a:r>
          </a:p>
          <a:p>
            <a:pPr lvl="1"/>
            <a:r>
              <a:rPr lang="en-US" dirty="0"/>
              <a:t>Sharp upwards or downwards trend over a short period of time when child crosses </a:t>
            </a:r>
            <a:r>
              <a:rPr lang="en-US" dirty="0" smtClean="0"/>
              <a:t>one </a:t>
            </a:r>
            <a:r>
              <a:rPr lang="en-US" dirty="0"/>
              <a:t>major percentile curve and </a:t>
            </a:r>
            <a:r>
              <a:rPr lang="en-US" dirty="0" smtClean="0"/>
              <a:t>may be close to crossing a second major </a:t>
            </a:r>
            <a:r>
              <a:rPr lang="en-US" dirty="0"/>
              <a:t>percentile </a:t>
            </a:r>
            <a:r>
              <a:rPr lang="en-US" dirty="0" smtClean="0"/>
              <a:t>curve</a:t>
            </a:r>
            <a:endParaRPr lang="en-US" dirty="0"/>
          </a:p>
          <a:p>
            <a:pPr lvl="1"/>
            <a:r>
              <a:rPr lang="en-US" dirty="0"/>
              <a:t>Growth at </a:t>
            </a:r>
            <a:r>
              <a:rPr lang="en-US" dirty="0" smtClean="0"/>
              <a:t>&lt;2</a:t>
            </a:r>
            <a:r>
              <a:rPr lang="en-US" baseline="30000" dirty="0" smtClean="0"/>
              <a:t>nd</a:t>
            </a:r>
            <a:r>
              <a:rPr lang="en-US" dirty="0" smtClean="0"/>
              <a:t> percentile </a:t>
            </a:r>
            <a:r>
              <a:rPr lang="en-US" dirty="0"/>
              <a:t>or </a:t>
            </a:r>
            <a:r>
              <a:rPr lang="en-US" dirty="0" smtClean="0"/>
              <a:t>&gt;98</a:t>
            </a:r>
            <a:r>
              <a:rPr lang="en-US" baseline="30000" dirty="0" smtClean="0"/>
              <a:t>th</a:t>
            </a:r>
            <a:r>
              <a:rPr lang="en-US" dirty="0" smtClean="0"/>
              <a:t> percentile</a:t>
            </a:r>
            <a:endParaRPr lang="en-US" dirty="0"/>
          </a:p>
          <a:p>
            <a:pPr lvl="1"/>
            <a:r>
              <a:rPr lang="en-US" dirty="0"/>
              <a:t>Consistent flat growth trend</a:t>
            </a:r>
          </a:p>
          <a:p>
            <a:pPr lvl="1"/>
            <a:r>
              <a:rPr lang="en-US" dirty="0"/>
              <a:t>Concerns such as poor nutritional intake, presence of a chronic illness, etc</a:t>
            </a:r>
            <a:r>
              <a:rPr lang="en-US" dirty="0" smtClean="0"/>
              <a:t>.</a:t>
            </a:r>
            <a:endParaRPr lang="en-US" dirty="0"/>
          </a:p>
        </p:txBody>
      </p:sp>
    </p:spTree>
    <p:custDataLst>
      <p:tags r:id="rId1"/>
    </p:custDataLst>
    <p:extLst>
      <p:ext uri="{BB962C8B-B14F-4D97-AF65-F5344CB8AC3E}">
        <p14:creationId xmlns:p14="http://schemas.microsoft.com/office/powerpoint/2010/main" val="185777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High concern – pediatric evaluation</a:t>
            </a:r>
          </a:p>
        </p:txBody>
      </p:sp>
      <p:sp>
        <p:nvSpPr>
          <p:cNvPr id="40962" name="Rectangle 3"/>
          <p:cNvSpPr>
            <a:spLocks noGrp="1"/>
          </p:cNvSpPr>
          <p:nvPr>
            <p:ph idx="4294967295"/>
          </p:nvPr>
        </p:nvSpPr>
        <p:spPr>
          <a:xfrm>
            <a:off x="533400" y="1733550"/>
            <a:ext cx="8077200" cy="4895850"/>
          </a:xfrm>
        </p:spPr>
        <p:txBody>
          <a:bodyPr>
            <a:noAutofit/>
          </a:bodyPr>
          <a:lstStyle/>
          <a:p>
            <a:r>
              <a:rPr lang="en-US" b="1" dirty="0"/>
              <a:t>Any sharp decline in growth line: </a:t>
            </a:r>
            <a:endParaRPr lang="en-US" dirty="0"/>
          </a:p>
          <a:p>
            <a:pPr lvl="1"/>
            <a:r>
              <a:rPr lang="en-US" dirty="0"/>
              <a:t>This is a </a:t>
            </a:r>
            <a:r>
              <a:rPr lang="en-US" dirty="0" smtClean="0"/>
              <a:t>very significant </a:t>
            </a:r>
            <a:r>
              <a:rPr lang="en-US" dirty="0"/>
              <a:t>change in the child’s growth. </a:t>
            </a:r>
          </a:p>
          <a:p>
            <a:pPr lvl="1"/>
            <a:r>
              <a:rPr lang="en-US" dirty="0"/>
              <a:t>A sharp decline in a normal or undernourished child indicates a growth disturbance. </a:t>
            </a:r>
          </a:p>
          <a:p>
            <a:pPr lvl="1"/>
            <a:r>
              <a:rPr lang="en-US" dirty="0"/>
              <a:t>Changes in weight or length should be investigated before a child crosses two major percentile lines. </a:t>
            </a:r>
          </a:p>
          <a:p>
            <a:pPr lvl="1"/>
            <a:r>
              <a:rPr lang="en-US" dirty="0" smtClean="0"/>
              <a:t>Pediatric evaluation is recommended </a:t>
            </a:r>
            <a:endParaRPr lang="en-US" dirty="0"/>
          </a:p>
        </p:txBody>
      </p:sp>
    </p:spTree>
    <p:custDataLst>
      <p:tags r:id="rId1"/>
    </p:custDataLst>
    <p:extLst>
      <p:ext uri="{BB962C8B-B14F-4D97-AF65-F5344CB8AC3E}">
        <p14:creationId xmlns:p14="http://schemas.microsoft.com/office/powerpoint/2010/main" val="196365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High concern – pediatric evaluation</a:t>
            </a:r>
          </a:p>
        </p:txBody>
      </p:sp>
      <p:sp>
        <p:nvSpPr>
          <p:cNvPr id="40962" name="Rectangle 3"/>
          <p:cNvSpPr>
            <a:spLocks noGrp="1"/>
          </p:cNvSpPr>
          <p:nvPr>
            <p:ph idx="4294967295"/>
          </p:nvPr>
        </p:nvSpPr>
        <p:spPr>
          <a:xfrm>
            <a:off x="533400" y="1733550"/>
            <a:ext cx="8077200" cy="4895850"/>
          </a:xfrm>
        </p:spPr>
        <p:txBody>
          <a:bodyPr>
            <a:noAutofit/>
          </a:bodyPr>
          <a:lstStyle/>
          <a:p>
            <a:r>
              <a:rPr lang="en-US" b="1" dirty="0"/>
              <a:t>A flat growth line: </a:t>
            </a:r>
            <a:endParaRPr lang="en-US" dirty="0"/>
          </a:p>
          <a:p>
            <a:pPr lvl="1"/>
            <a:r>
              <a:rPr lang="en-US" dirty="0"/>
              <a:t>Child is not growing consistently. </a:t>
            </a:r>
          </a:p>
          <a:p>
            <a:pPr lvl="1"/>
            <a:r>
              <a:rPr lang="en-US" dirty="0"/>
              <a:t>When growth rate is rapid during first six months of life, even a one month flat line in growth represents a possible concern. </a:t>
            </a:r>
          </a:p>
          <a:p>
            <a:pPr lvl="1"/>
            <a:r>
              <a:rPr lang="en-US" dirty="0" smtClean="0"/>
              <a:t>Pediatric evaluation is recommended. </a:t>
            </a:r>
            <a:endParaRPr lang="en-US" dirty="0"/>
          </a:p>
        </p:txBody>
      </p:sp>
    </p:spTree>
    <p:custDataLst>
      <p:tags r:id="rId1"/>
    </p:custDataLst>
    <p:extLst>
      <p:ext uri="{BB962C8B-B14F-4D97-AF65-F5344CB8AC3E}">
        <p14:creationId xmlns:p14="http://schemas.microsoft.com/office/powerpoint/2010/main" val="3154102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High concern – pediatric evaluation</a:t>
            </a:r>
          </a:p>
        </p:txBody>
      </p:sp>
      <p:sp>
        <p:nvSpPr>
          <p:cNvPr id="40962" name="Rectangle 3"/>
          <p:cNvSpPr>
            <a:spLocks noGrp="1"/>
          </p:cNvSpPr>
          <p:nvPr>
            <p:ph idx="4294967295"/>
          </p:nvPr>
        </p:nvSpPr>
        <p:spPr>
          <a:xfrm>
            <a:off x="533400" y="1733550"/>
            <a:ext cx="8305800" cy="4895850"/>
          </a:xfrm>
        </p:spPr>
        <p:txBody>
          <a:bodyPr>
            <a:noAutofit/>
          </a:bodyPr>
          <a:lstStyle/>
          <a:p>
            <a:r>
              <a:rPr lang="en-US" b="1" dirty="0"/>
              <a:t>Any sharp incline in the growth line: </a:t>
            </a:r>
            <a:endParaRPr lang="en-US" dirty="0"/>
          </a:p>
          <a:p>
            <a:pPr lvl="1"/>
            <a:r>
              <a:rPr lang="en-US" sz="2400" dirty="0"/>
              <a:t>This is a very significant change in the child’s growth. </a:t>
            </a:r>
          </a:p>
          <a:p>
            <a:pPr lvl="1"/>
            <a:r>
              <a:rPr lang="en-US" sz="2400" dirty="0"/>
              <a:t>Changes in weight or </a:t>
            </a:r>
            <a:r>
              <a:rPr lang="en-US" sz="2400" dirty="0" smtClean="0"/>
              <a:t>length </a:t>
            </a:r>
            <a:r>
              <a:rPr lang="en-US" sz="2400" dirty="0"/>
              <a:t>should </a:t>
            </a:r>
            <a:r>
              <a:rPr lang="en-US" sz="2400" dirty="0" smtClean="0"/>
              <a:t>be </a:t>
            </a:r>
            <a:r>
              <a:rPr lang="en-US" sz="2400" dirty="0"/>
              <a:t>investigated </a:t>
            </a:r>
            <a:r>
              <a:rPr lang="en-US" sz="2400" b="1" dirty="0"/>
              <a:t>before </a:t>
            </a:r>
            <a:r>
              <a:rPr lang="en-US" sz="2400" dirty="0"/>
              <a:t>a child crosses two major percentile lines. </a:t>
            </a:r>
          </a:p>
          <a:p>
            <a:pPr lvl="1"/>
            <a:r>
              <a:rPr lang="en-US" sz="2400" dirty="0"/>
              <a:t>An unexplained sharp incline may signal a change in feeding practices - may </a:t>
            </a:r>
            <a:r>
              <a:rPr lang="en-US" sz="2400" dirty="0" smtClean="0"/>
              <a:t>lead to overweight/obesity. </a:t>
            </a:r>
            <a:endParaRPr lang="en-US" sz="2400" dirty="0"/>
          </a:p>
          <a:p>
            <a:pPr lvl="1"/>
            <a:r>
              <a:rPr lang="en-US" sz="2400" dirty="0"/>
              <a:t>A sharp incline in a previously ill or undernourished child may be “</a:t>
            </a:r>
            <a:r>
              <a:rPr lang="en-US" sz="2400" dirty="0" smtClean="0"/>
              <a:t>catch-up</a:t>
            </a:r>
            <a:r>
              <a:rPr lang="en-US" sz="2400" dirty="0"/>
              <a:t>” growth expected in the re-feeding period. </a:t>
            </a:r>
          </a:p>
          <a:p>
            <a:pPr lvl="1"/>
            <a:r>
              <a:rPr lang="en-US" sz="2400" dirty="0" smtClean="0"/>
              <a:t>Pediatric evaluation is recommended if weight gain is unexpected. </a:t>
            </a:r>
            <a:endParaRPr lang="en-US" sz="2400" dirty="0"/>
          </a:p>
        </p:txBody>
      </p:sp>
    </p:spTree>
    <p:custDataLst>
      <p:tags r:id="rId1"/>
    </p:custDataLst>
    <p:extLst>
      <p:ext uri="{BB962C8B-B14F-4D97-AF65-F5344CB8AC3E}">
        <p14:creationId xmlns:p14="http://schemas.microsoft.com/office/powerpoint/2010/main" val="1600790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Birth</a:t>
            </a:r>
          </a:p>
        </p:txBody>
      </p:sp>
      <p:sp>
        <p:nvSpPr>
          <p:cNvPr id="40962" name="Rectangle 3"/>
          <p:cNvSpPr>
            <a:spLocks noGrp="1"/>
          </p:cNvSpPr>
          <p:nvPr>
            <p:ph idx="4294967295"/>
          </p:nvPr>
        </p:nvSpPr>
        <p:spPr>
          <a:xfrm>
            <a:off x="533400" y="1733550"/>
            <a:ext cx="8305800" cy="4895850"/>
          </a:xfrm>
        </p:spPr>
        <p:txBody>
          <a:bodyPr>
            <a:noAutofit/>
          </a:bodyPr>
          <a:lstStyle/>
          <a:p>
            <a:r>
              <a:rPr lang="en-US" sz="2400" b="1" dirty="0"/>
              <a:t>Omar is a 3 month old breastfed male infant: </a:t>
            </a:r>
          </a:p>
          <a:p>
            <a:pPr lvl="1"/>
            <a:r>
              <a:rPr lang="en-US" sz="2400" b="1" dirty="0"/>
              <a:t>Birth date: 15 APR 2012</a:t>
            </a:r>
          </a:p>
          <a:p>
            <a:pPr lvl="1"/>
            <a:r>
              <a:rPr lang="en-US" sz="2400" b="1" dirty="0"/>
              <a:t>Birth weight: 3.41 kg</a:t>
            </a:r>
          </a:p>
          <a:p>
            <a:pPr lvl="1"/>
            <a:r>
              <a:rPr lang="en-US" sz="2400" b="1" dirty="0"/>
              <a:t>Gestational age: 38 weeks</a:t>
            </a:r>
          </a:p>
          <a:p>
            <a:r>
              <a:rPr lang="en-US" sz="2400" dirty="0" smtClean="0"/>
              <a:t>Plot the point and describe his weight-for-age percentile</a:t>
            </a:r>
          </a:p>
          <a:p>
            <a:r>
              <a:rPr lang="en-US" sz="2400" dirty="0" smtClean="0"/>
              <a:t>Description: “weight-for-age is at the 50</a:t>
            </a:r>
            <a:r>
              <a:rPr lang="en-US" sz="2400" baseline="30000" dirty="0" smtClean="0"/>
              <a:t>th</a:t>
            </a:r>
            <a:r>
              <a:rPr lang="en-US" sz="2400" dirty="0" smtClean="0"/>
              <a:t> percentile”</a:t>
            </a:r>
          </a:p>
          <a:p>
            <a:r>
              <a:rPr lang="en-US" sz="2400" dirty="0" smtClean="0"/>
              <a:t>MTN-016 CRF birth percentile: 50</a:t>
            </a:r>
          </a:p>
        </p:txBody>
      </p:sp>
    </p:spTree>
    <p:custDataLst>
      <p:tags r:id="rId1"/>
    </p:custDataLst>
    <p:extLst>
      <p:ext uri="{BB962C8B-B14F-4D97-AF65-F5344CB8AC3E}">
        <p14:creationId xmlns:p14="http://schemas.microsoft.com/office/powerpoint/2010/main" val="6585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Triangle 3"/>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287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Week 1 Visit</a:t>
            </a:r>
          </a:p>
        </p:txBody>
      </p:sp>
      <p:sp>
        <p:nvSpPr>
          <p:cNvPr id="40962" name="Rectangle 3"/>
          <p:cNvSpPr>
            <a:spLocks noGrp="1"/>
          </p:cNvSpPr>
          <p:nvPr>
            <p:ph idx="4294967295"/>
          </p:nvPr>
        </p:nvSpPr>
        <p:spPr>
          <a:xfrm>
            <a:off x="457200" y="1600200"/>
            <a:ext cx="8305800" cy="4895850"/>
          </a:xfrm>
        </p:spPr>
        <p:txBody>
          <a:bodyPr>
            <a:noAutofit/>
          </a:bodyPr>
          <a:lstStyle/>
          <a:p>
            <a:r>
              <a:rPr lang="en-US" sz="2400" b="1" dirty="0" smtClean="0"/>
              <a:t>At Omar's </a:t>
            </a:r>
            <a:r>
              <a:rPr lang="en-US" sz="2400" b="1" dirty="0"/>
              <a:t>first </a:t>
            </a:r>
            <a:r>
              <a:rPr lang="en-US" sz="2400" b="1" dirty="0" smtClean="0"/>
              <a:t>study visit his mother is concerned that she does not have enough breast milk.</a:t>
            </a:r>
          </a:p>
          <a:p>
            <a:pPr lvl="1"/>
            <a:r>
              <a:rPr lang="en-US" sz="2400" b="1" dirty="0" smtClean="0"/>
              <a:t>Visit </a:t>
            </a:r>
            <a:r>
              <a:rPr lang="en-US" sz="2400" b="1" dirty="0"/>
              <a:t>date: </a:t>
            </a:r>
            <a:r>
              <a:rPr lang="en-US" sz="2400" b="1" dirty="0" smtClean="0"/>
              <a:t>24 </a:t>
            </a:r>
            <a:r>
              <a:rPr lang="en-US" sz="2400" b="1" dirty="0"/>
              <a:t>APR 2012</a:t>
            </a:r>
          </a:p>
          <a:p>
            <a:pPr lvl="1"/>
            <a:r>
              <a:rPr lang="en-US" sz="2400" b="1" dirty="0" smtClean="0"/>
              <a:t>Visit </a:t>
            </a:r>
            <a:r>
              <a:rPr lang="en-US" sz="2400" b="1" dirty="0"/>
              <a:t>weight: </a:t>
            </a:r>
            <a:r>
              <a:rPr lang="en-US" sz="2400" b="1" dirty="0" smtClean="0"/>
              <a:t>3.21 kg</a:t>
            </a:r>
          </a:p>
          <a:p>
            <a:pPr lvl="1"/>
            <a:r>
              <a:rPr lang="en-US" sz="2400" b="1" dirty="0" smtClean="0"/>
              <a:t>Age: 9 days</a:t>
            </a:r>
            <a:endParaRPr lang="en-US" sz="2400" b="1" dirty="0"/>
          </a:p>
          <a:p>
            <a:r>
              <a:rPr lang="en-US" sz="2400" dirty="0" smtClean="0"/>
              <a:t>Plot the point and describe his weight-for-age percentile</a:t>
            </a:r>
          </a:p>
          <a:p>
            <a:r>
              <a:rPr lang="en-US" sz="2400" dirty="0" smtClean="0"/>
              <a:t>Description: “weight-for-age is between the 10</a:t>
            </a:r>
            <a:r>
              <a:rPr lang="en-US" sz="2400" baseline="30000" dirty="0" smtClean="0"/>
              <a:t>th</a:t>
            </a:r>
            <a:r>
              <a:rPr lang="en-US" sz="2400" dirty="0" smtClean="0"/>
              <a:t> and 25</a:t>
            </a:r>
            <a:r>
              <a:rPr lang="en-US" sz="2400" baseline="30000" dirty="0" smtClean="0"/>
              <a:t>th</a:t>
            </a:r>
            <a:r>
              <a:rPr lang="en-US" sz="2400" dirty="0" smtClean="0"/>
              <a:t> percentile, but closer to the 25</a:t>
            </a:r>
            <a:r>
              <a:rPr lang="en-US" sz="2400" baseline="30000" dirty="0" smtClean="0"/>
              <a:t>th</a:t>
            </a:r>
            <a:r>
              <a:rPr lang="en-US" sz="2400" dirty="0" smtClean="0"/>
              <a:t>”</a:t>
            </a:r>
          </a:p>
          <a:p>
            <a:r>
              <a:rPr lang="en-US" sz="2400" dirty="0" smtClean="0"/>
              <a:t>MTN-016 CRF percentile: 25</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39670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157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Month 1 visit</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a:t>At the Month 1 visit, Omar </a:t>
            </a:r>
            <a:r>
              <a:rPr lang="en-US" sz="2400" dirty="0" smtClean="0"/>
              <a:t>has </a:t>
            </a:r>
            <a:r>
              <a:rPr lang="en-US" sz="2400" dirty="0"/>
              <a:t>not yet regained his birth </a:t>
            </a:r>
            <a:r>
              <a:rPr lang="en-US" sz="2400" dirty="0" smtClean="0"/>
              <a:t>weight:</a:t>
            </a:r>
            <a:endParaRPr lang="en-US" sz="2400" b="1" dirty="0" smtClean="0"/>
          </a:p>
          <a:p>
            <a:pPr lvl="1"/>
            <a:r>
              <a:rPr lang="en-US" sz="2400" b="1" dirty="0" smtClean="0"/>
              <a:t>Visit date: 15 May 2012</a:t>
            </a:r>
          </a:p>
          <a:p>
            <a:pPr lvl="1"/>
            <a:r>
              <a:rPr lang="en-US" sz="2400" b="1" dirty="0" smtClean="0"/>
              <a:t>Visit </a:t>
            </a:r>
            <a:r>
              <a:rPr lang="en-US" sz="2400" b="1" dirty="0"/>
              <a:t>weight: </a:t>
            </a:r>
            <a:r>
              <a:rPr lang="en-US" sz="2400" b="1" dirty="0" smtClean="0"/>
              <a:t>3.35 kg</a:t>
            </a:r>
          </a:p>
          <a:p>
            <a:pPr lvl="1"/>
            <a:r>
              <a:rPr lang="en-US" sz="2400" b="1" dirty="0" smtClean="0"/>
              <a:t>Age: 1 month</a:t>
            </a:r>
            <a:endParaRPr lang="en-US" sz="2400" b="1" dirty="0"/>
          </a:p>
          <a:p>
            <a:r>
              <a:rPr lang="en-US" sz="2400" dirty="0" smtClean="0"/>
              <a:t>Plot the point and describe his weight-for-age percentile</a:t>
            </a:r>
          </a:p>
          <a:p>
            <a:r>
              <a:rPr lang="en-US" sz="2400" dirty="0" smtClean="0"/>
              <a:t>Description: “weight-for-age is at the 2</a:t>
            </a:r>
            <a:r>
              <a:rPr lang="en-US" sz="2400" baseline="30000" dirty="0" smtClean="0"/>
              <a:t>nd</a:t>
            </a:r>
            <a:r>
              <a:rPr lang="en-US" sz="2400" dirty="0" smtClean="0"/>
              <a:t> percentile”</a:t>
            </a:r>
          </a:p>
          <a:p>
            <a:r>
              <a:rPr lang="en-US" sz="2400" dirty="0" smtClean="0"/>
              <a:t>MTN-016 CRF percentile: 2</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18724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0880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What are growth charts?</a:t>
            </a:r>
          </a:p>
        </p:txBody>
      </p:sp>
      <p:sp>
        <p:nvSpPr>
          <p:cNvPr id="40962" name="Rectangle 3"/>
          <p:cNvSpPr>
            <a:spLocks noGrp="1"/>
          </p:cNvSpPr>
          <p:nvPr>
            <p:ph idx="4294967295"/>
          </p:nvPr>
        </p:nvSpPr>
        <p:spPr>
          <a:xfrm>
            <a:off x="533400" y="1733550"/>
            <a:ext cx="8229600" cy="5105400"/>
          </a:xfrm>
        </p:spPr>
        <p:txBody>
          <a:bodyPr>
            <a:normAutofit fontScale="92500"/>
          </a:bodyPr>
          <a:lstStyle/>
          <a:p>
            <a:pPr lvl="0"/>
            <a:r>
              <a:rPr lang="en-US" sz="2800" dirty="0"/>
              <a:t>Growth charts are a series of percentile curves that </a:t>
            </a:r>
            <a:r>
              <a:rPr lang="en-US" sz="2800" dirty="0" smtClean="0"/>
              <a:t>show </a:t>
            </a:r>
            <a:r>
              <a:rPr lang="en-US" sz="2800" dirty="0"/>
              <a:t>the distribution of </a:t>
            </a:r>
            <a:r>
              <a:rPr lang="en-US" sz="2800" dirty="0" smtClean="0"/>
              <a:t>body measurements </a:t>
            </a:r>
            <a:r>
              <a:rPr lang="en-US" sz="2800" dirty="0"/>
              <a:t>in </a:t>
            </a:r>
            <a:r>
              <a:rPr lang="en-US" sz="2800" dirty="0" smtClean="0"/>
              <a:t>children</a:t>
            </a:r>
            <a:r>
              <a:rPr lang="en-US" sz="2800" dirty="0"/>
              <a:t> </a:t>
            </a:r>
            <a:r>
              <a:rPr lang="en-US" sz="2800" dirty="0" smtClean="0"/>
              <a:t>over time. </a:t>
            </a:r>
            <a:endParaRPr lang="en-US" sz="2800" dirty="0"/>
          </a:p>
          <a:p>
            <a:pPr lvl="0"/>
            <a:r>
              <a:rPr lang="en-US" sz="2800" dirty="0"/>
              <a:t>MTN-016 </a:t>
            </a:r>
            <a:r>
              <a:rPr lang="en-US" sz="2800" dirty="0" smtClean="0"/>
              <a:t>uses the </a:t>
            </a:r>
            <a:r>
              <a:rPr lang="en-US" sz="2800" dirty="0">
                <a:hlinkClick r:id="rId4"/>
              </a:rPr>
              <a:t>WHO growth standards</a:t>
            </a:r>
            <a:r>
              <a:rPr lang="en-US" sz="2800" dirty="0"/>
              <a:t> to monitor growth for infants up to </a:t>
            </a:r>
            <a:r>
              <a:rPr lang="en-US" sz="2800" dirty="0" smtClean="0"/>
              <a:t>one </a:t>
            </a:r>
            <a:r>
              <a:rPr lang="en-US" sz="2800" dirty="0"/>
              <a:t>year of age.</a:t>
            </a:r>
          </a:p>
          <a:p>
            <a:pPr lvl="0"/>
            <a:r>
              <a:rPr lang="en-US" sz="2800" dirty="0"/>
              <a:t>Growth charts are not </a:t>
            </a:r>
            <a:r>
              <a:rPr lang="en-US" sz="2800" dirty="0" smtClean="0"/>
              <a:t>diagnostic </a:t>
            </a:r>
            <a:r>
              <a:rPr lang="en-US" sz="2800" dirty="0"/>
              <a:t>instruments. </a:t>
            </a:r>
            <a:r>
              <a:rPr lang="en-US" sz="2800" dirty="0" smtClean="0"/>
              <a:t>They are </a:t>
            </a:r>
            <a:r>
              <a:rPr lang="en-US" sz="2800" dirty="0"/>
              <a:t>screening tools that </a:t>
            </a:r>
            <a:r>
              <a:rPr lang="en-US" sz="2800" dirty="0" smtClean="0"/>
              <a:t>help you form an </a:t>
            </a:r>
            <a:r>
              <a:rPr lang="en-US" sz="2800" dirty="0"/>
              <a:t>overall clinical impression for the child being measured.  </a:t>
            </a:r>
            <a:endParaRPr lang="en-US" sz="2800" dirty="0" smtClean="0"/>
          </a:p>
          <a:p>
            <a:pPr lvl="0"/>
            <a:r>
              <a:rPr lang="en-US" sz="2800" dirty="0" smtClean="0"/>
              <a:t>The </a:t>
            </a:r>
            <a:r>
              <a:rPr lang="en-US" sz="2800" dirty="0"/>
              <a:t>positions of </a:t>
            </a:r>
            <a:r>
              <a:rPr lang="en-US" sz="2800" dirty="0" smtClean="0"/>
              <a:t>the individual </a:t>
            </a:r>
            <a:r>
              <a:rPr lang="en-US" sz="2800" dirty="0"/>
              <a:t>points on the graph are less important than </a:t>
            </a:r>
            <a:r>
              <a:rPr lang="en-US" sz="2800" u="sng" dirty="0"/>
              <a:t>the overall trajectory of the growth curve over time</a:t>
            </a:r>
            <a:r>
              <a:rPr lang="en-US" sz="2800" dirty="0"/>
              <a:t>. </a:t>
            </a:r>
            <a:endParaRPr lang="en-US" dirty="0"/>
          </a:p>
          <a:p>
            <a:pPr>
              <a:spcBef>
                <a:spcPts val="3000"/>
              </a:spcBef>
              <a:defRPr/>
            </a:pPr>
            <a:endParaRPr lang="en-US" sz="2400" dirty="0" smtClean="0"/>
          </a:p>
          <a:p>
            <a:pPr>
              <a:spcBef>
                <a:spcPts val="3000"/>
              </a:spcBef>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844" t="53375" r="53828" b="15125"/>
          <a:stretch/>
        </p:blipFill>
        <p:spPr bwMode="auto">
          <a:xfrm>
            <a:off x="685800" y="337457"/>
            <a:ext cx="6858000" cy="633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806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Interim visit 1</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smtClean="0"/>
              <a:t>Omar returns for an interim weight check two weeks after his Month 1 visit:</a:t>
            </a:r>
            <a:endParaRPr lang="en-US" sz="2400" b="1" dirty="0" smtClean="0"/>
          </a:p>
          <a:p>
            <a:pPr lvl="1"/>
            <a:r>
              <a:rPr lang="en-US" sz="2400" b="1" dirty="0" smtClean="0"/>
              <a:t>Visit date: 30 May 2012</a:t>
            </a:r>
          </a:p>
          <a:p>
            <a:pPr lvl="1"/>
            <a:r>
              <a:rPr lang="en-US" sz="2400" b="1" dirty="0" smtClean="0"/>
              <a:t>Visit </a:t>
            </a:r>
            <a:r>
              <a:rPr lang="en-US" sz="2400" b="1" dirty="0"/>
              <a:t>weight: </a:t>
            </a:r>
            <a:r>
              <a:rPr lang="en-US" sz="2400" b="1" dirty="0" smtClean="0"/>
              <a:t>4.21 kg</a:t>
            </a:r>
          </a:p>
          <a:p>
            <a:pPr lvl="1"/>
            <a:r>
              <a:rPr lang="en-US" sz="2400" b="1" dirty="0" smtClean="0"/>
              <a:t>Age: 1.5 months</a:t>
            </a:r>
            <a:endParaRPr lang="en-US" sz="2400" b="1" dirty="0"/>
          </a:p>
          <a:p>
            <a:r>
              <a:rPr lang="en-US" sz="2400" dirty="0" smtClean="0"/>
              <a:t>Plot the point and describe his weight-for-age percentile</a:t>
            </a:r>
          </a:p>
          <a:p>
            <a:r>
              <a:rPr lang="en-US" sz="2400" dirty="0" smtClean="0"/>
              <a:t>Description: “weight-for-age is at the 10</a:t>
            </a:r>
            <a:r>
              <a:rPr lang="en-US" sz="2400" baseline="30000" dirty="0" smtClean="0"/>
              <a:t>th</a:t>
            </a:r>
            <a:r>
              <a:rPr lang="en-US" sz="2400" dirty="0" smtClean="0"/>
              <a:t> percentile”</a:t>
            </a:r>
          </a:p>
          <a:p>
            <a:r>
              <a:rPr lang="en-US" sz="2400" dirty="0" smtClean="0"/>
              <a:t>MTN-016 CRF percentile: 10</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35103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011680" y="5295900"/>
            <a:ext cx="83820" cy="381000"/>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4291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Interim visit 2</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smtClean="0"/>
              <a:t>Omar returns for an interim weight check one month after his last interim visit:</a:t>
            </a:r>
            <a:endParaRPr lang="en-US" sz="2400" b="1" dirty="0" smtClean="0"/>
          </a:p>
          <a:p>
            <a:pPr lvl="1"/>
            <a:r>
              <a:rPr lang="en-US" sz="2400" b="1" dirty="0" smtClean="0"/>
              <a:t>Visit date: 01 July 2012</a:t>
            </a:r>
          </a:p>
          <a:p>
            <a:pPr lvl="1"/>
            <a:r>
              <a:rPr lang="en-US" sz="2400" b="1" dirty="0" smtClean="0"/>
              <a:t>Visit </a:t>
            </a:r>
            <a:r>
              <a:rPr lang="en-US" sz="2400" b="1" dirty="0"/>
              <a:t>weight: </a:t>
            </a:r>
            <a:r>
              <a:rPr lang="en-US" sz="2400" b="1" dirty="0" smtClean="0"/>
              <a:t>5.23 kg</a:t>
            </a:r>
          </a:p>
          <a:p>
            <a:pPr lvl="1"/>
            <a:r>
              <a:rPr lang="en-US" sz="2400" b="1" dirty="0" smtClean="0"/>
              <a:t>Age: 2.5 months</a:t>
            </a:r>
            <a:endParaRPr lang="en-US" sz="2400" b="1" dirty="0"/>
          </a:p>
          <a:p>
            <a:r>
              <a:rPr lang="en-US" sz="2400" dirty="0" smtClean="0"/>
              <a:t>Plot the point and describe his weight-for-age percentile</a:t>
            </a:r>
          </a:p>
          <a:p>
            <a:r>
              <a:rPr lang="en-US" sz="2400" dirty="0" smtClean="0"/>
              <a:t>Description: “weight-for-age is between the 10</a:t>
            </a:r>
            <a:r>
              <a:rPr lang="en-US" sz="2400" baseline="30000" dirty="0" smtClean="0"/>
              <a:t>th</a:t>
            </a:r>
            <a:r>
              <a:rPr lang="en-US" sz="2400" dirty="0" smtClean="0"/>
              <a:t> and 25</a:t>
            </a:r>
            <a:r>
              <a:rPr lang="en-US" sz="2400" baseline="30000" dirty="0" smtClean="0"/>
              <a:t>th</a:t>
            </a:r>
            <a:r>
              <a:rPr lang="en-US" sz="2400" dirty="0" smtClean="0"/>
              <a:t> percentiles”</a:t>
            </a:r>
          </a:p>
          <a:p>
            <a:r>
              <a:rPr lang="en-US" sz="2400" dirty="0" smtClean="0"/>
              <a:t>MTN-016 CRF percentile: 15</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16919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86000" y="4800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011680" y="5295900"/>
            <a:ext cx="83820" cy="381000"/>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099144" y="4866198"/>
            <a:ext cx="214686" cy="421419"/>
          </a:xfrm>
          <a:custGeom>
            <a:avLst/>
            <a:gdLst>
              <a:gd name="connsiteX0" fmla="*/ 0 w 214686"/>
              <a:gd name="connsiteY0" fmla="*/ 421419 h 421419"/>
              <a:gd name="connsiteX1" fmla="*/ 214686 w 214686"/>
              <a:gd name="connsiteY1" fmla="*/ 0 h 421419"/>
            </a:gdLst>
            <a:ahLst/>
            <a:cxnLst>
              <a:cxn ang="0">
                <a:pos x="connsiteX0" y="connsiteY0"/>
              </a:cxn>
              <a:cxn ang="0">
                <a:pos x="connsiteX1" y="connsiteY1"/>
              </a:cxn>
            </a:cxnLst>
            <a:rect l="l" t="t" r="r" b="b"/>
            <a:pathLst>
              <a:path w="214686" h="421419">
                <a:moveTo>
                  <a:pt x="0" y="421419"/>
                </a:moveTo>
                <a:lnTo>
                  <a:pt x="2146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960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Month 6 visit</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smtClean="0"/>
              <a:t>Omar returns for his Month 6 EMBRACE visit:</a:t>
            </a:r>
            <a:endParaRPr lang="en-US" sz="2400" b="1" dirty="0" smtClean="0"/>
          </a:p>
          <a:p>
            <a:pPr lvl="1"/>
            <a:r>
              <a:rPr lang="en-US" sz="2400" b="1" dirty="0" smtClean="0"/>
              <a:t>Visit date: 12 OCT 2012</a:t>
            </a:r>
          </a:p>
          <a:p>
            <a:pPr lvl="1"/>
            <a:r>
              <a:rPr lang="en-US" sz="2400" b="1" dirty="0" smtClean="0"/>
              <a:t>Visit </a:t>
            </a:r>
            <a:r>
              <a:rPr lang="en-US" sz="2400" b="1" dirty="0"/>
              <a:t>weight: </a:t>
            </a:r>
            <a:r>
              <a:rPr lang="en-US" sz="2400" b="1" dirty="0" smtClean="0"/>
              <a:t>7.26 kg</a:t>
            </a:r>
          </a:p>
          <a:p>
            <a:pPr lvl="1"/>
            <a:r>
              <a:rPr lang="en-US" sz="2400" b="1" dirty="0" smtClean="0"/>
              <a:t>Age: 6 months</a:t>
            </a:r>
            <a:endParaRPr lang="en-US" sz="2400" b="1" dirty="0"/>
          </a:p>
          <a:p>
            <a:r>
              <a:rPr lang="en-US" sz="2400" dirty="0" smtClean="0"/>
              <a:t>Plot the point and describe his weight-for-age percentile</a:t>
            </a:r>
          </a:p>
          <a:p>
            <a:r>
              <a:rPr lang="en-US" sz="2400" dirty="0" smtClean="0"/>
              <a:t>Description: “weight-for-age is near the 25</a:t>
            </a:r>
            <a:r>
              <a:rPr lang="en-US" sz="2400" baseline="30000" dirty="0" smtClean="0"/>
              <a:t>th</a:t>
            </a:r>
            <a:r>
              <a:rPr lang="en-US" sz="2400" dirty="0" smtClean="0"/>
              <a:t> percentile”</a:t>
            </a:r>
          </a:p>
          <a:p>
            <a:r>
              <a:rPr lang="en-US" sz="2400" dirty="0" smtClean="0"/>
              <a:t>MTN-016 CRF percentile: 25</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6323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86000" y="4800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4200" y="3886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011680" y="5295900"/>
            <a:ext cx="83820" cy="381000"/>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99144" y="4866198"/>
            <a:ext cx="214686" cy="421419"/>
          </a:xfrm>
          <a:custGeom>
            <a:avLst/>
            <a:gdLst>
              <a:gd name="connsiteX0" fmla="*/ 0 w 214686"/>
              <a:gd name="connsiteY0" fmla="*/ 421419 h 421419"/>
              <a:gd name="connsiteX1" fmla="*/ 214686 w 214686"/>
              <a:gd name="connsiteY1" fmla="*/ 0 h 421419"/>
            </a:gdLst>
            <a:ahLst/>
            <a:cxnLst>
              <a:cxn ang="0">
                <a:pos x="connsiteX0" y="connsiteY0"/>
              </a:cxn>
              <a:cxn ang="0">
                <a:pos x="connsiteX1" y="connsiteY1"/>
              </a:cxn>
            </a:cxnLst>
            <a:rect l="l" t="t" r="r" b="b"/>
            <a:pathLst>
              <a:path w="214686" h="421419">
                <a:moveTo>
                  <a:pt x="0" y="421419"/>
                </a:moveTo>
                <a:lnTo>
                  <a:pt x="2146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329732" y="3927944"/>
            <a:ext cx="834887" cy="898498"/>
          </a:xfrm>
          <a:custGeom>
            <a:avLst/>
            <a:gdLst>
              <a:gd name="connsiteX0" fmla="*/ 0 w 834887"/>
              <a:gd name="connsiteY0" fmla="*/ 898498 h 898498"/>
              <a:gd name="connsiteX1" fmla="*/ 834887 w 834887"/>
              <a:gd name="connsiteY1" fmla="*/ 0 h 898498"/>
            </a:gdLst>
            <a:ahLst/>
            <a:cxnLst>
              <a:cxn ang="0">
                <a:pos x="connsiteX0" y="connsiteY0"/>
              </a:cxn>
              <a:cxn ang="0">
                <a:pos x="connsiteX1" y="connsiteY1"/>
              </a:cxn>
            </a:cxnLst>
            <a:rect l="l" t="t" r="r" b="b"/>
            <a:pathLst>
              <a:path w="834887" h="898498">
                <a:moveTo>
                  <a:pt x="0" y="898498"/>
                </a:moveTo>
                <a:lnTo>
                  <a:pt x="8348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2977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79" t="52928" r="49546" b="15299"/>
          <a:stretch/>
        </p:blipFill>
        <p:spPr bwMode="auto">
          <a:xfrm>
            <a:off x="1003465" y="-52195"/>
            <a:ext cx="6997535" cy="706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How to use a growth chart</a:t>
            </a:r>
          </a:p>
        </p:txBody>
      </p:sp>
      <p:sp>
        <p:nvSpPr>
          <p:cNvPr id="40962" name="Rectangle 3"/>
          <p:cNvSpPr>
            <a:spLocks noGrp="1"/>
          </p:cNvSpPr>
          <p:nvPr>
            <p:ph idx="4294967295"/>
          </p:nvPr>
        </p:nvSpPr>
        <p:spPr>
          <a:xfrm>
            <a:off x="533400" y="1733550"/>
            <a:ext cx="7848600" cy="4514850"/>
          </a:xfrm>
        </p:spPr>
        <p:txBody>
          <a:bodyPr>
            <a:noAutofit/>
          </a:bodyPr>
          <a:lstStyle/>
          <a:p>
            <a:r>
              <a:rPr lang="en-US" sz="2800" dirty="0"/>
              <a:t>Accurately determine </a:t>
            </a:r>
            <a:r>
              <a:rPr lang="en-US" sz="2800" dirty="0" smtClean="0"/>
              <a:t>age (adjust for gestational age if &lt;36 weeks)</a:t>
            </a:r>
            <a:endParaRPr lang="en-US" sz="2800" dirty="0"/>
          </a:p>
          <a:p>
            <a:r>
              <a:rPr lang="en-US" sz="2800" dirty="0"/>
              <a:t>Accurately measure </a:t>
            </a:r>
            <a:r>
              <a:rPr lang="en-US" sz="2800" dirty="0" smtClean="0"/>
              <a:t>weight and recumbent length</a:t>
            </a:r>
            <a:endParaRPr lang="en-US" sz="2800" dirty="0"/>
          </a:p>
          <a:p>
            <a:r>
              <a:rPr lang="en-US" sz="2800" dirty="0"/>
              <a:t>Plot measurements on </a:t>
            </a:r>
            <a:r>
              <a:rPr lang="en-US" sz="2800" dirty="0" smtClean="0"/>
              <a:t>appropriate chart</a:t>
            </a:r>
            <a:endParaRPr lang="en-US" sz="2800" dirty="0"/>
          </a:p>
          <a:p>
            <a:r>
              <a:rPr lang="en-US" sz="2800" dirty="0" smtClean="0"/>
              <a:t>Use the percentile lines to assess body size and growth, and </a:t>
            </a:r>
            <a:r>
              <a:rPr lang="en-US" sz="2800" b="1" i="1" dirty="0" smtClean="0"/>
              <a:t>monitor growth over time </a:t>
            </a:r>
            <a:endParaRPr lang="en-US" sz="2800" b="1" i="1" dirty="0"/>
          </a:p>
          <a:p>
            <a:r>
              <a:rPr lang="en-US" sz="2800" dirty="0"/>
              <a:t>Gather </a:t>
            </a:r>
            <a:r>
              <a:rPr lang="en-US" sz="2800" dirty="0" smtClean="0"/>
              <a:t>additional history, exam as needed</a:t>
            </a:r>
            <a:endParaRPr lang="en-US" sz="2800" dirty="0"/>
          </a:p>
          <a:p>
            <a:r>
              <a:rPr lang="en-US" sz="2800" dirty="0"/>
              <a:t>Discuss growth pattern with parent/caregiver and agree on subsequent action if </a:t>
            </a:r>
            <a:r>
              <a:rPr lang="en-US" sz="2800" dirty="0" smtClean="0"/>
              <a:t>required</a:t>
            </a:r>
            <a:endParaRPr lang="en-US" sz="2800" dirty="0"/>
          </a:p>
        </p:txBody>
      </p:sp>
    </p:spTree>
    <p:custDataLst>
      <p:tags r:id="rId1"/>
    </p:custDataLst>
    <p:extLst>
      <p:ext uri="{BB962C8B-B14F-4D97-AF65-F5344CB8AC3E}">
        <p14:creationId xmlns:p14="http://schemas.microsoft.com/office/powerpoint/2010/main" val="738533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a:t>A</a:t>
            </a:r>
            <a:r>
              <a:rPr lang="en-US" b="1" dirty="0" smtClean="0"/>
              <a:t>djust for gestational age</a:t>
            </a:r>
          </a:p>
        </p:txBody>
      </p:sp>
      <p:sp>
        <p:nvSpPr>
          <p:cNvPr id="40962" name="Rectangle 3"/>
          <p:cNvSpPr>
            <a:spLocks noGrp="1"/>
          </p:cNvSpPr>
          <p:nvPr>
            <p:ph idx="4294967295"/>
          </p:nvPr>
        </p:nvSpPr>
        <p:spPr>
          <a:xfrm>
            <a:off x="533400" y="1733550"/>
            <a:ext cx="7848600" cy="4514850"/>
          </a:xfrm>
        </p:spPr>
        <p:txBody>
          <a:bodyPr>
            <a:noAutofit/>
          </a:bodyPr>
          <a:lstStyle/>
          <a:p>
            <a:r>
              <a:rPr lang="en-US" sz="2400" dirty="0" smtClean="0"/>
              <a:t>A calculator </a:t>
            </a:r>
            <a:r>
              <a:rPr lang="en-US" sz="2400" dirty="0"/>
              <a:t>to adjust for gestational age may be found at </a:t>
            </a:r>
            <a:r>
              <a:rPr lang="en-US" sz="2400" u="sng" dirty="0" smtClean="0">
                <a:hlinkClick r:id="rId4"/>
              </a:rPr>
              <a:t>http</a:t>
            </a:r>
            <a:r>
              <a:rPr lang="en-US" sz="2400" u="sng" dirty="0">
                <a:hlinkClick r:id="rId4"/>
              </a:rPr>
              <a:t>://</a:t>
            </a:r>
            <a:r>
              <a:rPr lang="en-US" sz="2400" u="sng" dirty="0" smtClean="0">
                <a:hlinkClick r:id="rId4"/>
              </a:rPr>
              <a:t>www.mtnstopshiv.org/node/1584</a:t>
            </a:r>
            <a:endParaRPr lang="en-US" sz="2400" dirty="0"/>
          </a:p>
        </p:txBody>
      </p:sp>
    </p:spTree>
    <p:custDataLst>
      <p:tags r:id="rId1"/>
    </p:custDataLst>
    <p:extLst>
      <p:ext uri="{BB962C8B-B14F-4D97-AF65-F5344CB8AC3E}">
        <p14:creationId xmlns:p14="http://schemas.microsoft.com/office/powerpoint/2010/main" val="79941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12" t="23642" r="43471" b="10000"/>
          <a:stretch/>
        </p:blipFill>
        <p:spPr bwMode="auto">
          <a:xfrm>
            <a:off x="304800" y="609600"/>
            <a:ext cx="8458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43565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Percentile curves</a:t>
            </a:r>
          </a:p>
        </p:txBody>
      </p:sp>
      <p:sp>
        <p:nvSpPr>
          <p:cNvPr id="40962" name="Rectangle 3"/>
          <p:cNvSpPr>
            <a:spLocks noGrp="1"/>
          </p:cNvSpPr>
          <p:nvPr>
            <p:ph idx="4294967295"/>
          </p:nvPr>
        </p:nvSpPr>
        <p:spPr>
          <a:xfrm>
            <a:off x="533400" y="1733550"/>
            <a:ext cx="7848600" cy="4895850"/>
          </a:xfrm>
        </p:spPr>
        <p:txBody>
          <a:bodyPr>
            <a:noAutofit/>
          </a:bodyPr>
          <a:lstStyle/>
          <a:p>
            <a:pPr lvl="0"/>
            <a:r>
              <a:rPr lang="en-US" sz="2800" dirty="0"/>
              <a:t>Major percentile curves </a:t>
            </a:r>
            <a:r>
              <a:rPr lang="en-US" sz="2800" dirty="0" smtClean="0"/>
              <a:t>lie </a:t>
            </a:r>
            <a:r>
              <a:rPr lang="en-US" sz="2800" dirty="0"/>
              <a:t>at the 2, 5, 10, 25, 50, 75, 90, 95, and 98</a:t>
            </a:r>
            <a:r>
              <a:rPr lang="en-US" sz="2800" baseline="30000" dirty="0"/>
              <a:t>th</a:t>
            </a:r>
            <a:r>
              <a:rPr lang="en-US" sz="2800" dirty="0"/>
              <a:t> percentiles</a:t>
            </a:r>
            <a:endParaRPr lang="en-US" sz="2800" dirty="0" smtClean="0"/>
          </a:p>
          <a:p>
            <a:pPr lvl="0"/>
            <a:r>
              <a:rPr lang="en-US" sz="2800" dirty="0" smtClean="0"/>
              <a:t>Normal </a:t>
            </a:r>
            <a:r>
              <a:rPr lang="en-US" sz="2800" dirty="0"/>
              <a:t>growth should fall between the </a:t>
            </a:r>
            <a:r>
              <a:rPr lang="en-US" sz="2800" dirty="0" smtClean="0"/>
              <a:t>2</a:t>
            </a:r>
            <a:r>
              <a:rPr lang="en-US" sz="2800" baseline="30000" dirty="0" smtClean="0"/>
              <a:t>nd</a:t>
            </a:r>
            <a:r>
              <a:rPr lang="en-US" sz="2800" dirty="0" smtClean="0"/>
              <a:t> percentile </a:t>
            </a:r>
            <a:r>
              <a:rPr lang="en-US" sz="2800" dirty="0"/>
              <a:t>and the </a:t>
            </a:r>
            <a:r>
              <a:rPr lang="en-US" sz="2800" dirty="0" smtClean="0"/>
              <a:t>98</a:t>
            </a:r>
            <a:r>
              <a:rPr lang="en-US" sz="2800" baseline="30000" dirty="0" smtClean="0"/>
              <a:t>th</a:t>
            </a:r>
            <a:r>
              <a:rPr lang="en-US" sz="2800" dirty="0" smtClean="0"/>
              <a:t> percentile</a:t>
            </a:r>
            <a:endParaRPr lang="en-US" sz="2800" dirty="0"/>
          </a:p>
          <a:p>
            <a:pPr lvl="0"/>
            <a:r>
              <a:rPr lang="en-US" sz="2800" dirty="0"/>
              <a:t>Infants and children with a length-for-age </a:t>
            </a:r>
            <a:r>
              <a:rPr lang="en-US" sz="2800" dirty="0" smtClean="0"/>
              <a:t>&lt;2</a:t>
            </a:r>
            <a:r>
              <a:rPr lang="en-US" sz="2800" baseline="30000" dirty="0" smtClean="0"/>
              <a:t>nd</a:t>
            </a:r>
            <a:r>
              <a:rPr lang="en-US" sz="2800" dirty="0" smtClean="0"/>
              <a:t> percentile have short </a:t>
            </a:r>
            <a:r>
              <a:rPr lang="en-US" sz="2800" dirty="0"/>
              <a:t>stature. </a:t>
            </a:r>
          </a:p>
          <a:p>
            <a:pPr lvl="0"/>
            <a:r>
              <a:rPr lang="en-US" sz="2800" dirty="0"/>
              <a:t>Infants and children with a weight-for-age </a:t>
            </a:r>
            <a:r>
              <a:rPr lang="en-US" sz="2800" dirty="0" smtClean="0"/>
              <a:t>&lt;2</a:t>
            </a:r>
            <a:r>
              <a:rPr lang="en-US" sz="2800" baseline="30000" dirty="0" smtClean="0"/>
              <a:t>nd</a:t>
            </a:r>
            <a:r>
              <a:rPr lang="en-US" sz="2800" dirty="0" smtClean="0"/>
              <a:t> percentile </a:t>
            </a:r>
            <a:r>
              <a:rPr lang="en-US" sz="2800" dirty="0"/>
              <a:t>are underweight.</a:t>
            </a:r>
          </a:p>
          <a:p>
            <a:pPr lvl="0"/>
            <a:r>
              <a:rPr lang="en-US" sz="2800" dirty="0" smtClean="0"/>
              <a:t>Main concern in infancy is </a:t>
            </a:r>
            <a:r>
              <a:rPr lang="en-US" sz="2800" dirty="0"/>
              <a:t>poor growth</a:t>
            </a:r>
          </a:p>
          <a:p>
            <a:pPr marL="939800" lvl="2" indent="-469900">
              <a:buSzPct val="70000"/>
            </a:pPr>
            <a:r>
              <a:rPr lang="en-US" dirty="0" smtClean="0">
                <a:ea typeface="+mn-ea"/>
                <a:cs typeface="+mn-cs"/>
              </a:rPr>
              <a:t>underweight/malnutrition, short </a:t>
            </a:r>
            <a:r>
              <a:rPr lang="en-US" dirty="0">
                <a:ea typeface="+mn-ea"/>
                <a:cs typeface="+mn-cs"/>
              </a:rPr>
              <a:t>stature/stunting</a:t>
            </a:r>
          </a:p>
          <a:p>
            <a:pPr marL="342900" lvl="0" indent="-342900" eaLnBrk="1" fontAlgn="auto" hangingPunct="1">
              <a:spcAft>
                <a:spcPts val="0"/>
              </a:spcAft>
              <a:buClrTx/>
              <a:buSzTx/>
              <a:buFont typeface="Arial" pitchFamily="34" charset="0"/>
              <a:buChar char="•"/>
            </a:pPr>
            <a:endParaRPr lang="en-US" sz="2800" dirty="0"/>
          </a:p>
        </p:txBody>
      </p:sp>
    </p:spTree>
    <p:custDataLst>
      <p:tags r:id="rId1"/>
    </p:custDataLst>
    <p:extLst>
      <p:ext uri="{BB962C8B-B14F-4D97-AF65-F5344CB8AC3E}">
        <p14:creationId xmlns:p14="http://schemas.microsoft.com/office/powerpoint/2010/main" val="114201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Describing a plotted point - 1</a:t>
            </a:r>
          </a:p>
        </p:txBody>
      </p:sp>
      <p:sp>
        <p:nvSpPr>
          <p:cNvPr id="40962" name="Rectangle 3"/>
          <p:cNvSpPr>
            <a:spLocks noGrp="1"/>
          </p:cNvSpPr>
          <p:nvPr>
            <p:ph idx="4294967295"/>
          </p:nvPr>
        </p:nvSpPr>
        <p:spPr>
          <a:xfrm>
            <a:off x="533400" y="1733550"/>
            <a:ext cx="7848600" cy="4895850"/>
          </a:xfrm>
        </p:spPr>
        <p:txBody>
          <a:bodyPr>
            <a:noAutofit/>
          </a:bodyPr>
          <a:lstStyle/>
          <a:p>
            <a:r>
              <a:rPr lang="en-US" sz="2800" dirty="0"/>
              <a:t>If the plotted point is right on or near the percentile line, </a:t>
            </a:r>
            <a:r>
              <a:rPr lang="en-US" sz="2800" dirty="0" smtClean="0"/>
              <a:t>then </a:t>
            </a:r>
            <a:r>
              <a:rPr lang="en-US" sz="2800" u="sng" dirty="0" smtClean="0"/>
              <a:t>in practice</a:t>
            </a:r>
            <a:r>
              <a:rPr lang="en-US" sz="2800" dirty="0" smtClean="0"/>
              <a:t> the </a:t>
            </a:r>
            <a:r>
              <a:rPr lang="en-US" sz="2800" dirty="0"/>
              <a:t>child is described at being at that percentile:</a:t>
            </a:r>
          </a:p>
          <a:p>
            <a:pPr lvl="1" indent="-469900">
              <a:buClr>
                <a:schemeClr val="bg2"/>
              </a:buClr>
              <a:buSzPct val="70000"/>
              <a:buFont typeface="Wingdings" pitchFamily="2" charset="2"/>
              <a:buChar char="o"/>
            </a:pPr>
            <a:r>
              <a:rPr lang="en-US" dirty="0">
                <a:ea typeface="+mn-ea"/>
                <a:cs typeface="+mn-cs"/>
              </a:rPr>
              <a:t>E.g. </a:t>
            </a:r>
            <a:r>
              <a:rPr lang="en-US" dirty="0" smtClean="0">
                <a:ea typeface="+mn-ea"/>
                <a:cs typeface="+mn-cs"/>
              </a:rPr>
              <a:t>If Point </a:t>
            </a:r>
            <a:r>
              <a:rPr lang="en-US" dirty="0">
                <a:ea typeface="+mn-ea"/>
                <a:cs typeface="+mn-cs"/>
              </a:rPr>
              <a:t>A is </a:t>
            </a:r>
            <a:r>
              <a:rPr lang="en-US" dirty="0" smtClean="0">
                <a:ea typeface="+mn-ea"/>
                <a:cs typeface="+mn-cs"/>
              </a:rPr>
              <a:t>on or near </a:t>
            </a:r>
            <a:r>
              <a:rPr lang="en-US" dirty="0">
                <a:ea typeface="+mn-ea"/>
                <a:cs typeface="+mn-cs"/>
              </a:rPr>
              <a:t>the </a:t>
            </a:r>
            <a:r>
              <a:rPr lang="en-US" dirty="0" smtClean="0">
                <a:ea typeface="+mn-ea"/>
                <a:cs typeface="+mn-cs"/>
              </a:rPr>
              <a:t>50</a:t>
            </a:r>
            <a:r>
              <a:rPr lang="en-US" baseline="30000" dirty="0" smtClean="0">
                <a:ea typeface="+mn-ea"/>
                <a:cs typeface="+mn-cs"/>
              </a:rPr>
              <a:t>th</a:t>
            </a:r>
            <a:r>
              <a:rPr lang="en-US" dirty="0" smtClean="0">
                <a:ea typeface="+mn-ea"/>
                <a:cs typeface="+mn-cs"/>
              </a:rPr>
              <a:t> percentile</a:t>
            </a:r>
            <a:r>
              <a:rPr lang="en-US" dirty="0">
                <a:ea typeface="+mn-ea"/>
                <a:cs typeface="+mn-cs"/>
              </a:rPr>
              <a:t>, </a:t>
            </a:r>
            <a:r>
              <a:rPr lang="en-US" dirty="0" smtClean="0">
                <a:ea typeface="+mn-ea"/>
                <a:cs typeface="+mn-cs"/>
              </a:rPr>
              <a:t>the child </a:t>
            </a:r>
            <a:r>
              <a:rPr lang="en-US" dirty="0">
                <a:ea typeface="+mn-ea"/>
                <a:cs typeface="+mn-cs"/>
              </a:rPr>
              <a:t>is described as being </a:t>
            </a:r>
            <a:r>
              <a:rPr lang="en-US" dirty="0" smtClean="0">
                <a:ea typeface="+mn-ea"/>
                <a:cs typeface="+mn-cs"/>
              </a:rPr>
              <a:t>“at </a:t>
            </a:r>
            <a:r>
              <a:rPr lang="en-US" dirty="0">
                <a:ea typeface="+mn-ea"/>
                <a:cs typeface="+mn-cs"/>
              </a:rPr>
              <a:t>the </a:t>
            </a:r>
            <a:r>
              <a:rPr lang="en-US" dirty="0" smtClean="0">
                <a:ea typeface="+mn-ea"/>
                <a:cs typeface="+mn-cs"/>
              </a:rPr>
              <a:t>50</a:t>
            </a:r>
            <a:r>
              <a:rPr lang="en-US" baseline="30000" dirty="0" smtClean="0">
                <a:ea typeface="+mn-ea"/>
                <a:cs typeface="+mn-cs"/>
              </a:rPr>
              <a:t>th</a:t>
            </a:r>
            <a:r>
              <a:rPr lang="en-US" dirty="0" smtClean="0">
                <a:ea typeface="+mn-ea"/>
                <a:cs typeface="+mn-cs"/>
              </a:rPr>
              <a:t> percentile” </a:t>
            </a:r>
          </a:p>
          <a:p>
            <a:pPr lvl="1" indent="-469900">
              <a:buClr>
                <a:schemeClr val="bg2"/>
              </a:buClr>
              <a:buSzPct val="70000"/>
              <a:buFont typeface="Wingdings" pitchFamily="2" charset="2"/>
              <a:buChar char="o"/>
            </a:pPr>
            <a:r>
              <a:rPr lang="en-US" u="sng" dirty="0">
                <a:ea typeface="+mn-ea"/>
                <a:cs typeface="+mn-cs"/>
              </a:rPr>
              <a:t>F</a:t>
            </a:r>
            <a:r>
              <a:rPr lang="en-US" u="sng" dirty="0" smtClean="0">
                <a:ea typeface="+mn-ea"/>
                <a:cs typeface="+mn-cs"/>
              </a:rPr>
              <a:t>or the MTN-016 CRF</a:t>
            </a:r>
            <a:r>
              <a:rPr lang="en-US" dirty="0" smtClean="0">
                <a:ea typeface="+mn-ea"/>
                <a:cs typeface="+mn-cs"/>
              </a:rPr>
              <a:t>: Enter the number 50 as the percentile</a:t>
            </a:r>
            <a:endParaRPr lang="en-US" dirty="0">
              <a:ea typeface="+mn-ea"/>
              <a:cs typeface="+mn-cs"/>
            </a:endParaRPr>
          </a:p>
        </p:txBody>
      </p:sp>
    </p:spTree>
    <p:custDataLst>
      <p:tags r:id="rId1"/>
    </p:custDataLst>
    <p:extLst>
      <p:ext uri="{BB962C8B-B14F-4D97-AF65-F5344CB8AC3E}">
        <p14:creationId xmlns:p14="http://schemas.microsoft.com/office/powerpoint/2010/main" val="1137195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Describing a plotted point - 2</a:t>
            </a:r>
          </a:p>
        </p:txBody>
      </p:sp>
      <p:sp>
        <p:nvSpPr>
          <p:cNvPr id="40962" name="Rectangle 3"/>
          <p:cNvSpPr>
            <a:spLocks noGrp="1"/>
          </p:cNvSpPr>
          <p:nvPr>
            <p:ph idx="4294967295"/>
          </p:nvPr>
        </p:nvSpPr>
        <p:spPr>
          <a:xfrm>
            <a:off x="533400" y="1733550"/>
            <a:ext cx="7848600" cy="4895850"/>
          </a:xfrm>
        </p:spPr>
        <p:txBody>
          <a:bodyPr>
            <a:noAutofit/>
          </a:bodyPr>
          <a:lstStyle/>
          <a:p>
            <a:r>
              <a:rPr lang="en-US" sz="2800" dirty="0" smtClean="0"/>
              <a:t>If </a:t>
            </a:r>
            <a:r>
              <a:rPr lang="en-US" sz="2800" dirty="0"/>
              <a:t>the plotted point is </a:t>
            </a:r>
            <a:r>
              <a:rPr lang="en-US" sz="2800" dirty="0" smtClean="0"/>
              <a:t>between </a:t>
            </a:r>
            <a:r>
              <a:rPr lang="en-US" sz="2800" dirty="0"/>
              <a:t>percentile lines, then </a:t>
            </a:r>
            <a:r>
              <a:rPr lang="en-US" sz="2800" u="sng" dirty="0" smtClean="0"/>
              <a:t>in practice</a:t>
            </a:r>
            <a:r>
              <a:rPr lang="en-US" sz="2800" dirty="0" smtClean="0"/>
              <a:t> the </a:t>
            </a:r>
            <a:r>
              <a:rPr lang="en-US" sz="2800" dirty="0"/>
              <a:t>child is described as being between the two percentiles:</a:t>
            </a:r>
          </a:p>
          <a:p>
            <a:pPr lvl="1" indent="-469900">
              <a:buClr>
                <a:schemeClr val="bg2"/>
              </a:buClr>
              <a:buSzPct val="70000"/>
              <a:buFont typeface="Wingdings" pitchFamily="2" charset="2"/>
              <a:buChar char="o"/>
            </a:pPr>
            <a:r>
              <a:rPr lang="en-US" dirty="0">
                <a:ea typeface="+mn-ea"/>
                <a:cs typeface="+mn-cs"/>
              </a:rPr>
              <a:t>E.g. </a:t>
            </a:r>
            <a:r>
              <a:rPr lang="en-US" dirty="0" smtClean="0">
                <a:ea typeface="+mn-ea"/>
                <a:cs typeface="+mn-cs"/>
              </a:rPr>
              <a:t>If Point </a:t>
            </a:r>
            <a:r>
              <a:rPr lang="en-US" dirty="0">
                <a:ea typeface="+mn-ea"/>
                <a:cs typeface="+mn-cs"/>
              </a:rPr>
              <a:t>A is between the </a:t>
            </a:r>
            <a:r>
              <a:rPr lang="en-US" dirty="0" smtClean="0">
                <a:ea typeface="+mn-ea"/>
                <a:cs typeface="+mn-cs"/>
              </a:rPr>
              <a:t>50</a:t>
            </a:r>
            <a:r>
              <a:rPr lang="en-US" baseline="30000" dirty="0" smtClean="0">
                <a:ea typeface="+mn-ea"/>
                <a:cs typeface="+mn-cs"/>
              </a:rPr>
              <a:t>th</a:t>
            </a:r>
            <a:r>
              <a:rPr lang="en-US" dirty="0" smtClean="0">
                <a:ea typeface="+mn-ea"/>
                <a:cs typeface="+mn-cs"/>
              </a:rPr>
              <a:t> and 75</a:t>
            </a:r>
            <a:r>
              <a:rPr lang="en-US" baseline="30000" dirty="0" smtClean="0">
                <a:ea typeface="+mn-ea"/>
                <a:cs typeface="+mn-cs"/>
              </a:rPr>
              <a:t>th</a:t>
            </a:r>
            <a:r>
              <a:rPr lang="en-US" dirty="0" smtClean="0">
                <a:ea typeface="+mn-ea"/>
                <a:cs typeface="+mn-cs"/>
              </a:rPr>
              <a:t> percentile</a:t>
            </a:r>
            <a:r>
              <a:rPr lang="en-US" dirty="0">
                <a:ea typeface="+mn-ea"/>
                <a:cs typeface="+mn-cs"/>
              </a:rPr>
              <a:t>, </a:t>
            </a:r>
            <a:r>
              <a:rPr lang="en-US" dirty="0" smtClean="0">
                <a:ea typeface="+mn-ea"/>
                <a:cs typeface="+mn-cs"/>
              </a:rPr>
              <a:t>the </a:t>
            </a:r>
            <a:r>
              <a:rPr lang="en-US" dirty="0">
                <a:ea typeface="+mn-ea"/>
                <a:cs typeface="+mn-cs"/>
              </a:rPr>
              <a:t>child is described as being </a:t>
            </a:r>
            <a:r>
              <a:rPr lang="en-US" dirty="0" smtClean="0">
                <a:ea typeface="+mn-ea"/>
                <a:cs typeface="+mn-cs"/>
              </a:rPr>
              <a:t>“between </a:t>
            </a:r>
            <a:r>
              <a:rPr lang="en-US" dirty="0">
                <a:ea typeface="+mn-ea"/>
                <a:cs typeface="+mn-cs"/>
              </a:rPr>
              <a:t>the </a:t>
            </a:r>
            <a:r>
              <a:rPr lang="en-US" dirty="0" smtClean="0">
                <a:ea typeface="+mn-ea"/>
                <a:cs typeface="+mn-cs"/>
              </a:rPr>
              <a:t>50</a:t>
            </a:r>
            <a:r>
              <a:rPr lang="en-US" baseline="30000" dirty="0" smtClean="0">
                <a:ea typeface="+mn-ea"/>
                <a:cs typeface="+mn-cs"/>
              </a:rPr>
              <a:t>th</a:t>
            </a:r>
            <a:r>
              <a:rPr lang="en-US" dirty="0" smtClean="0">
                <a:ea typeface="+mn-ea"/>
                <a:cs typeface="+mn-cs"/>
              </a:rPr>
              <a:t> and 75</a:t>
            </a:r>
            <a:r>
              <a:rPr lang="en-US" baseline="30000" dirty="0" smtClean="0">
                <a:ea typeface="+mn-ea"/>
                <a:cs typeface="+mn-cs"/>
              </a:rPr>
              <a:t>th</a:t>
            </a:r>
            <a:r>
              <a:rPr lang="en-US" dirty="0" smtClean="0">
                <a:ea typeface="+mn-ea"/>
                <a:cs typeface="+mn-cs"/>
              </a:rPr>
              <a:t> percentiles”</a:t>
            </a:r>
          </a:p>
          <a:p>
            <a:pPr lvl="1" indent="-469900">
              <a:buClr>
                <a:schemeClr val="bg2"/>
              </a:buClr>
              <a:buSzPct val="70000"/>
              <a:buFont typeface="Wingdings" pitchFamily="2" charset="2"/>
              <a:buChar char="o"/>
            </a:pPr>
            <a:r>
              <a:rPr lang="en-US" u="sng" dirty="0" smtClean="0">
                <a:ea typeface="+mn-ea"/>
                <a:cs typeface="+mn-cs"/>
              </a:rPr>
              <a:t>For the MTN-016 CRF</a:t>
            </a:r>
            <a:r>
              <a:rPr lang="en-US" dirty="0" smtClean="0">
                <a:ea typeface="+mn-ea"/>
                <a:cs typeface="+mn-cs"/>
              </a:rPr>
              <a:t>, we cannot report “between percentiles” so instead we estimate a percentile in blocks of 5-10% (e.g. 55</a:t>
            </a:r>
            <a:r>
              <a:rPr lang="en-US" baseline="30000" dirty="0" smtClean="0">
                <a:ea typeface="+mn-ea"/>
                <a:cs typeface="+mn-cs"/>
              </a:rPr>
              <a:t>th</a:t>
            </a:r>
            <a:r>
              <a:rPr lang="en-US" dirty="0" smtClean="0">
                <a:ea typeface="+mn-ea"/>
                <a:cs typeface="+mn-cs"/>
              </a:rPr>
              <a:t>, 60</a:t>
            </a:r>
            <a:r>
              <a:rPr lang="en-US" baseline="30000" dirty="0" smtClean="0">
                <a:ea typeface="+mn-ea"/>
                <a:cs typeface="+mn-cs"/>
              </a:rPr>
              <a:t>th</a:t>
            </a:r>
            <a:r>
              <a:rPr lang="en-US" dirty="0" smtClean="0">
                <a:ea typeface="+mn-ea"/>
                <a:cs typeface="+mn-cs"/>
              </a:rPr>
              <a:t>, 65</a:t>
            </a:r>
            <a:r>
              <a:rPr lang="en-US" baseline="30000" dirty="0" smtClean="0">
                <a:ea typeface="+mn-ea"/>
                <a:cs typeface="+mn-cs"/>
              </a:rPr>
              <a:t>th</a:t>
            </a:r>
            <a:r>
              <a:rPr lang="en-US" dirty="0" smtClean="0">
                <a:ea typeface="+mn-ea"/>
                <a:cs typeface="+mn-cs"/>
              </a:rPr>
              <a:t>, 70</a:t>
            </a:r>
            <a:r>
              <a:rPr lang="en-US" baseline="30000" dirty="0" smtClean="0">
                <a:ea typeface="+mn-ea"/>
                <a:cs typeface="+mn-cs"/>
              </a:rPr>
              <a:t>th</a:t>
            </a:r>
            <a:r>
              <a:rPr lang="en-US" dirty="0">
                <a:ea typeface="+mn-ea"/>
                <a:cs typeface="+mn-cs"/>
              </a:rPr>
              <a:t> </a:t>
            </a:r>
            <a:r>
              <a:rPr lang="en-US" dirty="0" smtClean="0">
                <a:ea typeface="+mn-ea"/>
                <a:cs typeface="+mn-cs"/>
              </a:rPr>
              <a:t>percentile) and record this number on the CRF</a:t>
            </a:r>
            <a:endParaRPr lang="en-US" dirty="0">
              <a:ea typeface="+mn-ea"/>
              <a:cs typeface="+mn-cs"/>
            </a:endParaRPr>
          </a:p>
        </p:txBody>
      </p:sp>
    </p:spTree>
    <p:custDataLst>
      <p:tags r:id="rId1"/>
    </p:custDataLst>
    <p:extLst>
      <p:ext uri="{BB962C8B-B14F-4D97-AF65-F5344CB8AC3E}">
        <p14:creationId xmlns:p14="http://schemas.microsoft.com/office/powerpoint/2010/main" val="115036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4000" b="1" dirty="0" smtClean="0"/>
              <a:t>Normal growth in a healthy infant</a:t>
            </a:r>
          </a:p>
        </p:txBody>
      </p:sp>
      <p:sp>
        <p:nvSpPr>
          <p:cNvPr id="40962" name="Rectangle 3"/>
          <p:cNvSpPr>
            <a:spLocks noGrp="1"/>
          </p:cNvSpPr>
          <p:nvPr>
            <p:ph idx="4294967295"/>
          </p:nvPr>
        </p:nvSpPr>
        <p:spPr>
          <a:xfrm>
            <a:off x="533400" y="1733550"/>
            <a:ext cx="8153400" cy="4895850"/>
          </a:xfrm>
        </p:spPr>
        <p:txBody>
          <a:bodyPr>
            <a:noAutofit/>
          </a:bodyPr>
          <a:lstStyle/>
          <a:p>
            <a:r>
              <a:rPr lang="en-US" dirty="0"/>
              <a:t>Typically follows the same growth curve or trajectory over time.</a:t>
            </a:r>
          </a:p>
          <a:p>
            <a:r>
              <a:rPr lang="en-US" dirty="0"/>
              <a:t>A normal growth curve is between the </a:t>
            </a:r>
            <a:r>
              <a:rPr lang="en-US" dirty="0" smtClean="0"/>
              <a:t>2</a:t>
            </a:r>
            <a:r>
              <a:rPr lang="en-US" baseline="30000" dirty="0" smtClean="0"/>
              <a:t>nd</a:t>
            </a:r>
            <a:r>
              <a:rPr lang="en-US" dirty="0" smtClean="0"/>
              <a:t> and 98</a:t>
            </a:r>
            <a:r>
              <a:rPr lang="en-US" baseline="30000" dirty="0" smtClean="0"/>
              <a:t>th</a:t>
            </a:r>
            <a:r>
              <a:rPr lang="en-US" dirty="0" smtClean="0"/>
              <a:t> percentile </a:t>
            </a:r>
            <a:r>
              <a:rPr lang="en-US" dirty="0"/>
              <a:t>and parallels the 50</a:t>
            </a:r>
            <a:r>
              <a:rPr lang="en-US" baseline="30000" dirty="0"/>
              <a:t>th</a:t>
            </a:r>
            <a:r>
              <a:rPr lang="en-US" dirty="0"/>
              <a:t> percentile growth </a:t>
            </a:r>
            <a:r>
              <a:rPr lang="en-US" dirty="0" smtClean="0"/>
              <a:t>trajectory.</a:t>
            </a:r>
            <a:endParaRPr lang="en-US" dirty="0"/>
          </a:p>
          <a:p>
            <a:r>
              <a:rPr lang="en-US" dirty="0" smtClean="0"/>
              <a:t>Weight  should be proportional to length</a:t>
            </a:r>
          </a:p>
          <a:p>
            <a:r>
              <a:rPr lang="en-US" dirty="0" smtClean="0"/>
              <a:t>An infant should regain birth weight by two weeks of age and then will typically gain 15-30 grams (0.5-1 ounce) per day*</a:t>
            </a:r>
            <a:endParaRPr lang="en-US" dirty="0"/>
          </a:p>
          <a:p>
            <a:endParaRPr lang="en-US" dirty="0">
              <a:ea typeface="+mn-ea"/>
              <a:cs typeface="+mn-cs"/>
            </a:endParaRPr>
          </a:p>
        </p:txBody>
      </p:sp>
    </p:spTree>
    <p:custDataLst>
      <p:tags r:id="rId1"/>
    </p:custDataLst>
    <p:extLst>
      <p:ext uri="{BB962C8B-B14F-4D97-AF65-F5344CB8AC3E}">
        <p14:creationId xmlns:p14="http://schemas.microsoft.com/office/powerpoint/2010/main" val="15706422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SPEAKERNOTES" val="&lt;SpeakerNotes /&gt;"/>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heme/theme1.xml><?xml version="1.0" encoding="utf-8"?>
<a:theme xmlns:a="http://schemas.openxmlformats.org/drawingml/2006/main" name="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1950</Words>
  <Application>Microsoft Office PowerPoint</Application>
  <PresentationFormat>On-screen Show (4:3)</PresentationFormat>
  <Paragraphs>153</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Quadrant</vt:lpstr>
      <vt:lpstr>Using Infant Growth Charts in MTN-016</vt:lpstr>
      <vt:lpstr>What are growth charts?</vt:lpstr>
      <vt:lpstr>How to use a growth chart</vt:lpstr>
      <vt:lpstr>Adjust for gestational age</vt:lpstr>
      <vt:lpstr>PowerPoint Presentation</vt:lpstr>
      <vt:lpstr>Percentile curves</vt:lpstr>
      <vt:lpstr>Describing a plotted point - 1</vt:lpstr>
      <vt:lpstr>Describing a plotted point - 2</vt:lpstr>
      <vt:lpstr>Normal growth in a healthy infant</vt:lpstr>
      <vt:lpstr>When further investigation is needed</vt:lpstr>
      <vt:lpstr>High concern – pediatric evaluation</vt:lpstr>
      <vt:lpstr>High concern – pediatric evaluation</vt:lpstr>
      <vt:lpstr>High concern – pediatric evaluation</vt:lpstr>
      <vt:lpstr>Practice Scenario - Birth</vt:lpstr>
      <vt:lpstr>PowerPoint Presentation</vt:lpstr>
      <vt:lpstr>Practice Scenario – Week 1 Visit</vt:lpstr>
      <vt:lpstr>PowerPoint Presentation</vt:lpstr>
      <vt:lpstr>Practice Scenario – Month 1 visit</vt:lpstr>
      <vt:lpstr>PowerPoint Presentation</vt:lpstr>
      <vt:lpstr>PowerPoint Presentation</vt:lpstr>
      <vt:lpstr>Practice Scenario – Interim visit 1</vt:lpstr>
      <vt:lpstr>PowerPoint Presentation</vt:lpstr>
      <vt:lpstr>Practice Scenario – Interim visit 2</vt:lpstr>
      <vt:lpstr>PowerPoint Presentation</vt:lpstr>
      <vt:lpstr>Practice Scenario – Month 6 visit</vt:lpstr>
      <vt:lpstr>PowerPoint Presentation</vt:lpstr>
      <vt:lpstr>PowerPoint Presentation</vt:lpstr>
    </vt:vector>
  </TitlesOfParts>
  <Company>FHI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Torjesen</dc:creator>
  <cp:lastModifiedBy>Karen Isaacs (US - NC)</cp:lastModifiedBy>
  <cp:revision>66</cp:revision>
  <dcterms:created xsi:type="dcterms:W3CDTF">2012-09-16T20:12:55Z</dcterms:created>
  <dcterms:modified xsi:type="dcterms:W3CDTF">2012-10-09T14:11:11Z</dcterms:modified>
</cp:coreProperties>
</file>